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09" r:id="rId3"/>
    <p:sldId id="310" r:id="rId4"/>
    <p:sldId id="311" r:id="rId5"/>
    <p:sldId id="312" r:id="rId6"/>
    <p:sldId id="258" r:id="rId7"/>
    <p:sldId id="313" r:id="rId8"/>
    <p:sldId id="314" r:id="rId9"/>
    <p:sldId id="315" r:id="rId10"/>
    <p:sldId id="282" r:id="rId11"/>
    <p:sldId id="316" r:id="rId12"/>
    <p:sldId id="317" r:id="rId13"/>
    <p:sldId id="318" r:id="rId14"/>
    <p:sldId id="319" r:id="rId15"/>
    <p:sldId id="320" r:id="rId16"/>
    <p:sldId id="322" r:id="rId17"/>
    <p:sldId id="323" r:id="rId18"/>
    <p:sldId id="324" r:id="rId19"/>
    <p:sldId id="325" r:id="rId20"/>
    <p:sldId id="326" r:id="rId21"/>
    <p:sldId id="321" r:id="rId22"/>
    <p:sldId id="30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672" y="7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DF4C1-7C84-4DD9-825F-55AD0C0F22A0}" type="datetimeFigureOut">
              <a:rPr lang="de-DE" smtClean="0"/>
              <a:t>11.09.2025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B5364-F8CC-49FA-BA40-F889F65436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74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SSoQE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0971"/>
            <a:ext cx="10363200" cy="1089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35943" y="3886200"/>
            <a:ext cx="8541657" cy="64951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[P</a:t>
            </a:r>
            <a:r>
              <a:rPr lang="en-US" dirty="0" err="1"/>
              <a:t>resenter</a:t>
            </a:r>
            <a:r>
              <a:rPr lang="en-US" dirty="0"/>
              <a:t> name]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 descr="A graphic of a circle with circles and lines&#10;&#10;AI-generated content may be incorrect.">
            <a:extLst>
              <a:ext uri="{FF2B5EF4-FFF2-40B4-BE49-F238E27FC236}">
                <a16:creationId xmlns:a16="http://schemas.microsoft.com/office/drawing/2014/main" id="{D8167660-DD02-530C-81E2-7B32E2660F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7579" y="136524"/>
            <a:ext cx="1916334" cy="191633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447EB0F-F842-32A9-A49B-F5B121978F41}"/>
              </a:ext>
            </a:extLst>
          </p:cNvPr>
          <p:cNvSpPr txBox="1">
            <a:spLocks/>
          </p:cNvSpPr>
          <p:nvPr userDrawn="1"/>
        </p:nvSpPr>
        <p:spPr>
          <a:xfrm>
            <a:off x="1162681" y="4535714"/>
            <a:ext cx="10114919" cy="64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Science School of Quantitative Ecology 2025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D81231-595D-B2E0-4332-19F89718CE89}"/>
              </a:ext>
            </a:extLst>
          </p:cNvPr>
          <p:cNvSpPr txBox="1">
            <a:spLocks/>
          </p:cNvSpPr>
          <p:nvPr userDrawn="1"/>
        </p:nvSpPr>
        <p:spPr>
          <a:xfrm>
            <a:off x="2735943" y="5121275"/>
            <a:ext cx="8541657" cy="64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bit.ly/SSoQE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1BD7DB-2FA3-B5FB-2628-FCF7BC8E1620}"/>
              </a:ext>
            </a:extLst>
          </p:cNvPr>
          <p:cNvSpPr/>
          <p:nvPr userDrawn="1"/>
        </p:nvSpPr>
        <p:spPr>
          <a:xfrm>
            <a:off x="471714" y="2191657"/>
            <a:ext cx="2547256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78AD2-72B0-53A7-4F21-8366DADFBA55}"/>
              </a:ext>
            </a:extLst>
          </p:cNvPr>
          <p:cNvSpPr/>
          <p:nvPr userDrawn="1"/>
        </p:nvSpPr>
        <p:spPr>
          <a:xfrm>
            <a:off x="3033488" y="2191657"/>
            <a:ext cx="3519708" cy="254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9136A-C5B4-63CB-DB8A-A813A61BC027}"/>
              </a:ext>
            </a:extLst>
          </p:cNvPr>
          <p:cNvSpPr/>
          <p:nvPr userDrawn="1"/>
        </p:nvSpPr>
        <p:spPr>
          <a:xfrm>
            <a:off x="6567714" y="2191657"/>
            <a:ext cx="2547256" cy="25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D8D09A-F7BD-8D1B-CCA1-6502FFB8AF11}"/>
              </a:ext>
            </a:extLst>
          </p:cNvPr>
          <p:cNvSpPr/>
          <p:nvPr userDrawn="1"/>
        </p:nvSpPr>
        <p:spPr>
          <a:xfrm>
            <a:off x="9129488" y="2191657"/>
            <a:ext cx="2547256" cy="254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33703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4578" y="501648"/>
            <a:ext cx="10565477" cy="48656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SSoQE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Plus Jakart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Plus Jakart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Plus Jakart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EF85-9077-8C0E-E8F5-69149E0EC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Sample standardization and resampling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AAE33-C0B4-408A-59BA-C4208AB0A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Dr. Gregor Mathes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8AB7DCD-98EF-A924-B1D6-D1CE049867A2}"/>
              </a:ext>
            </a:extLst>
          </p:cNvPr>
          <p:cNvSpPr txBox="1">
            <a:spLocks/>
          </p:cNvSpPr>
          <p:nvPr/>
        </p:nvSpPr>
        <p:spPr>
          <a:xfrm>
            <a:off x="464121" y="3551274"/>
            <a:ext cx="8541657" cy="64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Plus Jakarta Sans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noProof="0" dirty="0"/>
              <a:t>Teaching Golems about </a:t>
            </a:r>
            <a:r>
              <a:rPr lang="en-GB" noProof="0" dirty="0">
                <a:solidFill>
                  <a:schemeClr val="accent2"/>
                </a:solidFill>
              </a:rPr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3274936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DCEDB-C78E-BB08-4C67-5074E84E8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2337032"/>
            <a:ext cx="7267946" cy="1362075"/>
          </a:xfrm>
        </p:spPr>
        <p:txBody>
          <a:bodyPr/>
          <a:lstStyle/>
          <a:p>
            <a:r>
              <a:rPr lang="en-GB" noProof="0" dirty="0"/>
              <a:t>Coverage based rarefaction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976DD-F465-AE09-70BF-3B8A15E4A224}"/>
              </a:ext>
            </a:extLst>
          </p:cNvPr>
          <p:cNvSpPr txBox="1"/>
          <p:nvPr/>
        </p:nvSpPr>
        <p:spPr>
          <a:xfrm>
            <a:off x="1048275" y="3600776"/>
            <a:ext cx="550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noProof="0" dirty="0"/>
              <a:t>A better estimate for sampling effort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CC2893-FA74-2D6B-C740-E9C79E95A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r="8643" b="5373"/>
          <a:stretch>
            <a:fillRect/>
          </a:stretch>
        </p:blipFill>
        <p:spPr bwMode="auto">
          <a:xfrm>
            <a:off x="8067675" y="1678103"/>
            <a:ext cx="3876676" cy="298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20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F629B-B043-C154-E9BD-8C8AAEF2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Coverage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rarefaction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6F572-40D0-5D55-9B11-9A4F0AFAD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</a:t>
            </a:r>
          </a:p>
          <a:p>
            <a:r>
              <a:rPr lang="en-GB" dirty="0"/>
              <a:t>Samples standardized by size will usually have different degrees of completeness, depending on the species–abundance distributions of the communities being compared</a:t>
            </a: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1BD7D69-F5B3-0FDF-8934-1FA5129C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340225"/>
            <a:ext cx="4276725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D9893C5-D887-96FE-E424-BCECCBE20FCE}"/>
              </a:ext>
            </a:extLst>
          </p:cNvPr>
          <p:cNvSpPr txBox="1"/>
          <p:nvPr/>
        </p:nvSpPr>
        <p:spPr>
          <a:xfrm>
            <a:off x="1932211" y="3860651"/>
            <a:ext cx="231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Temperate forest</a:t>
            </a:r>
            <a:endParaRPr lang="en-GB" sz="2400" noProof="0" dirty="0">
              <a:solidFill>
                <a:schemeClr val="accent1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71FC0FA-35D4-B1EC-83C4-045BA192B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60"/>
          <a:stretch>
            <a:fillRect/>
          </a:stretch>
        </p:blipFill>
        <p:spPr bwMode="auto">
          <a:xfrm>
            <a:off x="6238874" y="4322316"/>
            <a:ext cx="4762501" cy="325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3FE79C-B45A-5E9E-D8CA-13AE8F84E914}"/>
              </a:ext>
            </a:extLst>
          </p:cNvPr>
          <p:cNvSpPr txBox="1"/>
          <p:nvPr/>
        </p:nvSpPr>
        <p:spPr>
          <a:xfrm>
            <a:off x="7209061" y="3849092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Tropical forest</a:t>
            </a:r>
            <a:endParaRPr lang="en-GB" sz="2400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78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0A6CA-8358-DED2-A83D-0385B20A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4EBFF-5F2D-CA30-452B-12FC2557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Coverage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rarefaction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D83BC4-924B-B8EB-6F1B-F33771B92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Solution</a:t>
            </a:r>
          </a:p>
          <a:p>
            <a:r>
              <a:rPr lang="en-GB" dirty="0"/>
              <a:t>Compare samples of </a:t>
            </a:r>
            <a:r>
              <a:rPr lang="en-GB" dirty="0">
                <a:solidFill>
                  <a:schemeClr val="accent1"/>
                </a:solidFill>
              </a:rPr>
              <a:t>equal completeness</a:t>
            </a:r>
            <a:r>
              <a:rPr lang="en-GB" dirty="0"/>
              <a:t>, not equal size. Use the proportion of the total species richness that is observed (coverage), i.e., how well the sample represents the community.</a:t>
            </a:r>
          </a:p>
          <a:p>
            <a:endParaRPr lang="en-GB" dirty="0"/>
          </a:p>
          <a:p>
            <a:r>
              <a:rPr lang="en-GB" dirty="0"/>
              <a:t>Rare species are less likely to be detected, so the method aims to correct for differences in how well-sampled each community is by focusing on the fraction of species observed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A457FD0-1772-2154-6EFA-C10F24D68407}"/>
              </a:ext>
            </a:extLst>
          </p:cNvPr>
          <p:cNvSpPr txBox="1"/>
          <p:nvPr/>
        </p:nvSpPr>
        <p:spPr>
          <a:xfrm>
            <a:off x="9620250" y="5847062"/>
            <a:ext cx="2442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Chao &amp; Jost, 2012</a:t>
            </a:r>
          </a:p>
          <a:p>
            <a:r>
              <a:rPr lang="de-DE" dirty="0"/>
              <a:t>Chao et al., 2014</a:t>
            </a:r>
          </a:p>
          <a:p>
            <a:r>
              <a:rPr lang="de-DE" dirty="0"/>
              <a:t>Hsieh, Ma &amp; Chao, 2016</a:t>
            </a:r>
          </a:p>
        </p:txBody>
      </p:sp>
    </p:spTree>
    <p:extLst>
      <p:ext uri="{BB962C8B-B14F-4D97-AF65-F5344CB8AC3E}">
        <p14:creationId xmlns:p14="http://schemas.microsoft.com/office/powerpoint/2010/main" val="2110735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5EE21-2104-9404-E95F-64D0DBB2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D352F-C560-A1C8-CC34-0275EB9E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626"/>
            <a:ext cx="413385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Coverage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rarefaction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9BB148-D061-315D-1A9D-CF9B5A548B2E}"/>
              </a:ext>
            </a:extLst>
          </p:cNvPr>
          <p:cNvSpPr txBox="1"/>
          <p:nvPr/>
        </p:nvSpPr>
        <p:spPr>
          <a:xfrm>
            <a:off x="153227" y="5942312"/>
            <a:ext cx="186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Chao &amp; Jost, 2012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AE6F82-C325-53C6-F1EB-55E2FAE33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05" y="252412"/>
            <a:ext cx="6485533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497A-FC53-0C00-CED8-AD6C77676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6C312-6B39-0F30-FACA-30208264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</a:rPr>
              <a:t>Exercise</a:t>
            </a:r>
            <a:r>
              <a:rPr lang="de-DE" dirty="0">
                <a:solidFill>
                  <a:schemeClr val="accent1"/>
                </a:solidFill>
              </a:rPr>
              <a:t> 6 </a:t>
            </a:r>
            <a:r>
              <a:rPr lang="de-DE" dirty="0"/>
              <a:t>– Coverage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rarefaction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D753C-7D25-D202-FBDB-5F93C537A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through the 6_exercise_coverage.R script in the </a:t>
            </a:r>
            <a:r>
              <a:rPr lang="en-GB" dirty="0" err="1"/>
              <a:t>Github</a:t>
            </a:r>
            <a:r>
              <a:rPr lang="en-GB" dirty="0"/>
              <a:t> repository</a:t>
            </a:r>
            <a:br>
              <a:rPr lang="en-GB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90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5AAA5-662E-C104-FF56-78C0441D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0796-88F2-B811-3EFC-80A42C74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1" y="2337032"/>
            <a:ext cx="7267946" cy="1362075"/>
          </a:xfrm>
        </p:spPr>
        <p:txBody>
          <a:bodyPr/>
          <a:lstStyle/>
          <a:p>
            <a:r>
              <a:rPr lang="en-GB" noProof="0" dirty="0"/>
              <a:t>Spatial thinning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94F2DA2-9482-37A9-0D9C-537E15362921}"/>
              </a:ext>
            </a:extLst>
          </p:cNvPr>
          <p:cNvSpPr txBox="1"/>
          <p:nvPr/>
        </p:nvSpPr>
        <p:spPr>
          <a:xfrm>
            <a:off x="848098" y="3339166"/>
            <a:ext cx="5197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Everything is related to everything else, but near things are more related than distant things</a:t>
            </a:r>
            <a:endParaRPr lang="en-GB" sz="2400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65DAE9-A218-183A-8C85-C33919B6F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/>
          <a:stretch/>
        </p:blipFill>
        <p:spPr bwMode="auto">
          <a:xfrm>
            <a:off x="6744672" y="775722"/>
            <a:ext cx="5025158" cy="498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6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A15CF-C44D-3B8E-C9D5-4112CDA2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thinning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050D66-FD0B-44F3-6382-B9AE9169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/>
                </a:solidFill>
              </a:rPr>
              <a:t>autocorrelation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Things that are close together are usually more similar than things that are far apart</a:t>
            </a:r>
          </a:p>
          <a:p>
            <a:r>
              <a:rPr lang="en-US" dirty="0"/>
              <a:t>Individual data points are </a:t>
            </a:r>
            <a:r>
              <a:rPr lang="en-US" dirty="0">
                <a:solidFill>
                  <a:schemeClr val="accent1"/>
                </a:solidFill>
              </a:rPr>
              <a:t>not independent </a:t>
            </a:r>
            <a:r>
              <a:rPr lang="en-US" dirty="0"/>
              <a:t>piece of evidence</a:t>
            </a:r>
          </a:p>
          <a:p>
            <a:pPr lvl="1"/>
            <a:r>
              <a:rPr lang="en-US" dirty="0"/>
              <a:t>But most Golems belief so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</a:rPr>
              <a:t>overfitting</a:t>
            </a:r>
          </a:p>
          <a:p>
            <a:r>
              <a:rPr lang="en-US" dirty="0"/>
              <a:t>Spatial thinning as ad hoc solution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02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81B9-BF9A-3A10-4325-C7D8E04B2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C8821-93EE-97BC-DFF9-B0317E46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thinning</a:t>
            </a:r>
            <a:endParaRPr lang="de-DE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646627A-326C-DAAB-3770-28BA1CD6462A}"/>
              </a:ext>
            </a:extLst>
          </p:cNvPr>
          <p:cNvGrpSpPr/>
          <p:nvPr/>
        </p:nvGrpSpPr>
        <p:grpSpPr>
          <a:xfrm>
            <a:off x="763800" y="2549816"/>
            <a:ext cx="2427199" cy="1650867"/>
            <a:chOff x="1378155" y="2549816"/>
            <a:chExt cx="2427199" cy="165086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A4E9D913-DE81-13E0-8A14-0FDC0C3AF3A2}"/>
                </a:ext>
              </a:extLst>
            </p:cNvPr>
            <p:cNvGrpSpPr/>
            <p:nvPr/>
          </p:nvGrpSpPr>
          <p:grpSpPr>
            <a:xfrm>
              <a:off x="1378155" y="2839522"/>
              <a:ext cx="912429" cy="847087"/>
              <a:chOff x="8164650" y="2538107"/>
              <a:chExt cx="912429" cy="847087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6FA5E3D3-6862-7C0B-791F-3F7B7F579843}"/>
                  </a:ext>
                </a:extLst>
              </p:cNvPr>
              <p:cNvSpPr/>
              <p:nvPr/>
            </p:nvSpPr>
            <p:spPr>
              <a:xfrm>
                <a:off x="8236026" y="265190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BA5B87B3-F7EC-2D69-CCF1-ED7889D31BA7}"/>
                  </a:ext>
                </a:extLst>
              </p:cNvPr>
              <p:cNvSpPr/>
              <p:nvPr/>
            </p:nvSpPr>
            <p:spPr>
              <a:xfrm>
                <a:off x="8853303" y="2660278"/>
                <a:ext cx="223776" cy="2506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8607BB30-A6F7-9049-0741-E5FBA32ACE63}"/>
                  </a:ext>
                </a:extLst>
              </p:cNvPr>
              <p:cNvSpPr/>
              <p:nvPr/>
            </p:nvSpPr>
            <p:spPr>
              <a:xfrm>
                <a:off x="8587570" y="289712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6D1093D5-28D9-EE68-7C28-99B8E5E06F0B}"/>
                  </a:ext>
                </a:extLst>
              </p:cNvPr>
              <p:cNvSpPr/>
              <p:nvPr/>
            </p:nvSpPr>
            <p:spPr>
              <a:xfrm>
                <a:off x="8164650" y="313450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76CF5E23-9CB6-8B99-0131-4DA64646DF61}"/>
                  </a:ext>
                </a:extLst>
              </p:cNvPr>
              <p:cNvSpPr/>
              <p:nvPr/>
            </p:nvSpPr>
            <p:spPr>
              <a:xfrm>
                <a:off x="8540119" y="2538107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32CC5D3B-6073-4E20-FD5A-88AE1A2C99A7}"/>
                </a:ext>
              </a:extLst>
            </p:cNvPr>
            <p:cNvGrpSpPr/>
            <p:nvPr/>
          </p:nvGrpSpPr>
          <p:grpSpPr>
            <a:xfrm>
              <a:off x="2147792" y="2549816"/>
              <a:ext cx="864200" cy="856361"/>
              <a:chOff x="8934287" y="2248401"/>
              <a:chExt cx="864200" cy="856361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0A3A5F49-5503-7F41-9622-957720D11C4F}"/>
                  </a:ext>
                </a:extLst>
              </p:cNvPr>
              <p:cNvSpPr/>
              <p:nvPr/>
            </p:nvSpPr>
            <p:spPr>
              <a:xfrm>
                <a:off x="9502336" y="2319778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919361D5-8078-CB99-4993-A5444751AF84}"/>
                  </a:ext>
                </a:extLst>
              </p:cNvPr>
              <p:cNvGrpSpPr/>
              <p:nvPr/>
            </p:nvGrpSpPr>
            <p:grpSpPr>
              <a:xfrm>
                <a:off x="8934287" y="2248401"/>
                <a:ext cx="864200" cy="856361"/>
                <a:chOff x="8934287" y="2248401"/>
                <a:chExt cx="864200" cy="856361"/>
              </a:xfrm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E75E9EE4-E35D-5541-01E9-98D7BD8568A5}"/>
                    </a:ext>
                  </a:extLst>
                </p:cNvPr>
                <p:cNvSpPr/>
                <p:nvPr/>
              </p:nvSpPr>
              <p:spPr>
                <a:xfrm>
                  <a:off x="9574711" y="2621096"/>
                  <a:ext cx="223776" cy="250688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0DAB40EE-AF50-05EF-4B3E-320ACCA9EB15}"/>
                    </a:ext>
                  </a:extLst>
                </p:cNvPr>
                <p:cNvSpPr/>
                <p:nvPr/>
              </p:nvSpPr>
              <p:spPr>
                <a:xfrm>
                  <a:off x="9269951" y="2854074"/>
                  <a:ext cx="223776" cy="2506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5FB66958-F0CA-6B3B-E6DD-19B2DC586DCA}"/>
                    </a:ext>
                  </a:extLst>
                </p:cNvPr>
                <p:cNvSpPr/>
                <p:nvPr/>
              </p:nvSpPr>
              <p:spPr>
                <a:xfrm>
                  <a:off x="9214007" y="2412763"/>
                  <a:ext cx="223776" cy="250688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6654DEEF-D008-5CD5-77D6-422FA4D215E1}"/>
                    </a:ext>
                  </a:extLst>
                </p:cNvPr>
                <p:cNvSpPr/>
                <p:nvPr/>
              </p:nvSpPr>
              <p:spPr>
                <a:xfrm>
                  <a:off x="8934287" y="2248401"/>
                  <a:ext cx="223776" cy="2506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</p:grp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F78A953-8F15-9CA5-DBBA-FC2C1E6F1E15}"/>
                </a:ext>
              </a:extLst>
            </p:cNvPr>
            <p:cNvGrpSpPr/>
            <p:nvPr/>
          </p:nvGrpSpPr>
          <p:grpSpPr>
            <a:xfrm>
              <a:off x="1801075" y="3486648"/>
              <a:ext cx="951570" cy="689344"/>
              <a:chOff x="8587570" y="3185233"/>
              <a:chExt cx="951570" cy="689344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F5CBCBB5-FC44-3ABD-7F06-5BC920F94125}"/>
                  </a:ext>
                </a:extLst>
              </p:cNvPr>
              <p:cNvSpPr/>
              <p:nvPr/>
            </p:nvSpPr>
            <p:spPr>
              <a:xfrm>
                <a:off x="8933090" y="3185233"/>
                <a:ext cx="223776" cy="250688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967AEF2E-A5AA-8250-F114-EFDE42705472}"/>
                  </a:ext>
                </a:extLst>
              </p:cNvPr>
              <p:cNvSpPr/>
              <p:nvPr/>
            </p:nvSpPr>
            <p:spPr>
              <a:xfrm>
                <a:off x="9278560" y="3221918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2199A38-17A4-6A28-AE8D-55AA8ED1A476}"/>
                  </a:ext>
                </a:extLst>
              </p:cNvPr>
              <p:cNvSpPr/>
              <p:nvPr/>
            </p:nvSpPr>
            <p:spPr>
              <a:xfrm>
                <a:off x="8921653" y="3568935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B9E545A-BBCC-728A-56C7-87E6831EC61B}"/>
                  </a:ext>
                </a:extLst>
              </p:cNvPr>
              <p:cNvSpPr/>
              <p:nvPr/>
            </p:nvSpPr>
            <p:spPr>
              <a:xfrm>
                <a:off x="9315364" y="3623889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9FC2D4CE-59F0-02AE-C70F-E1016BD78D49}"/>
                  </a:ext>
                </a:extLst>
              </p:cNvPr>
              <p:cNvSpPr/>
              <p:nvPr/>
            </p:nvSpPr>
            <p:spPr>
              <a:xfrm>
                <a:off x="8587570" y="3472606"/>
                <a:ext cx="223776" cy="250688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BCECE6AF-6B28-26B3-72FD-7BFDED7D0866}"/>
                </a:ext>
              </a:extLst>
            </p:cNvPr>
            <p:cNvGrpSpPr/>
            <p:nvPr/>
          </p:nvGrpSpPr>
          <p:grpSpPr>
            <a:xfrm>
              <a:off x="2846613" y="3173199"/>
              <a:ext cx="634069" cy="1027484"/>
              <a:chOff x="9633108" y="2871784"/>
              <a:chExt cx="634069" cy="1027484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128CF862-BA60-464C-BE0A-EBC4B4271518}"/>
                  </a:ext>
                </a:extLst>
              </p:cNvPr>
              <p:cNvSpPr/>
              <p:nvPr/>
            </p:nvSpPr>
            <p:spPr>
              <a:xfrm>
                <a:off x="9987657" y="3336596"/>
                <a:ext cx="223776" cy="25068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B5F098AC-1159-AAF5-1EB1-8282066CD1ED}"/>
                  </a:ext>
                </a:extLst>
              </p:cNvPr>
              <p:cNvSpPr/>
              <p:nvPr/>
            </p:nvSpPr>
            <p:spPr>
              <a:xfrm>
                <a:off x="9633108" y="3004611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B91788A5-7023-E040-C34A-51A3B378D47A}"/>
                  </a:ext>
                </a:extLst>
              </p:cNvPr>
              <p:cNvSpPr/>
              <p:nvPr/>
            </p:nvSpPr>
            <p:spPr>
              <a:xfrm>
                <a:off x="9633108" y="3347262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9FA4CED8-F2FC-329B-A1E6-DEE83E9A658D}"/>
                  </a:ext>
                </a:extLst>
              </p:cNvPr>
              <p:cNvSpPr/>
              <p:nvPr/>
            </p:nvSpPr>
            <p:spPr>
              <a:xfrm>
                <a:off x="10043401" y="2871784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BD2A32D4-67E3-AF48-5C98-6426B884AE23}"/>
                  </a:ext>
                </a:extLst>
              </p:cNvPr>
              <p:cNvSpPr/>
              <p:nvPr/>
            </p:nvSpPr>
            <p:spPr>
              <a:xfrm>
                <a:off x="9709075" y="3648580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BEC1CF72-5752-4903-6BD1-9DEB3CA6435B}"/>
                </a:ext>
              </a:extLst>
            </p:cNvPr>
            <p:cNvGrpSpPr/>
            <p:nvPr/>
          </p:nvGrpSpPr>
          <p:grpSpPr>
            <a:xfrm>
              <a:off x="3116695" y="2744069"/>
              <a:ext cx="688659" cy="954898"/>
              <a:chOff x="9903190" y="2442654"/>
              <a:chExt cx="688659" cy="954898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5436BC14-6340-02E8-B9A8-E2CBC0CA0364}"/>
                  </a:ext>
                </a:extLst>
              </p:cNvPr>
              <p:cNvSpPr/>
              <p:nvPr/>
            </p:nvSpPr>
            <p:spPr>
              <a:xfrm>
                <a:off x="10368073" y="3146864"/>
                <a:ext cx="223776" cy="25068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ED0A35B-CDEC-A3A3-5400-3E8FC4BF946A}"/>
                  </a:ext>
                </a:extLst>
              </p:cNvPr>
              <p:cNvSpPr/>
              <p:nvPr/>
            </p:nvSpPr>
            <p:spPr>
              <a:xfrm>
                <a:off x="10328275" y="2613387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69605ED5-DDC0-FB1B-A0C4-64A4DC4B8134}"/>
                  </a:ext>
                </a:extLst>
              </p:cNvPr>
              <p:cNvSpPr/>
              <p:nvPr/>
            </p:nvSpPr>
            <p:spPr>
              <a:xfrm>
                <a:off x="9903190" y="2442654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83DC20E-CDD0-A944-8C06-1AD90938D0F8}"/>
              </a:ext>
            </a:extLst>
          </p:cNvPr>
          <p:cNvGrpSpPr/>
          <p:nvPr/>
        </p:nvGrpSpPr>
        <p:grpSpPr>
          <a:xfrm>
            <a:off x="9493192" y="3119231"/>
            <a:ext cx="1079548" cy="1278172"/>
            <a:chOff x="2066808" y="2922511"/>
            <a:chExt cx="1079548" cy="1278172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5EFFEEC6-A4A3-4404-704E-DEF70412186C}"/>
                </a:ext>
              </a:extLst>
            </p:cNvPr>
            <p:cNvSpPr/>
            <p:nvPr/>
          </p:nvSpPr>
          <p:spPr>
            <a:xfrm>
              <a:off x="2066808" y="2961693"/>
              <a:ext cx="223776" cy="25068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2A3B1240-80FF-39CC-4F88-15CC85D3DCA2}"/>
                </a:ext>
              </a:extLst>
            </p:cNvPr>
            <p:cNvSpPr/>
            <p:nvPr/>
          </p:nvSpPr>
          <p:spPr>
            <a:xfrm>
              <a:off x="2788216" y="2922511"/>
              <a:ext cx="223776" cy="25068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111D05FE-23D5-5BDD-A160-2D647B282686}"/>
                </a:ext>
              </a:extLst>
            </p:cNvPr>
            <p:cNvSpPr/>
            <p:nvPr/>
          </p:nvSpPr>
          <p:spPr>
            <a:xfrm>
              <a:off x="2135158" y="3870350"/>
              <a:ext cx="223776" cy="2506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F07AB286-4EA7-0619-493E-8B70B62B5EEC}"/>
                </a:ext>
              </a:extLst>
            </p:cNvPr>
            <p:cNvSpPr/>
            <p:nvPr/>
          </p:nvSpPr>
          <p:spPr>
            <a:xfrm>
              <a:off x="2922580" y="3949995"/>
              <a:ext cx="223776" cy="250688"/>
            </a:xfrm>
            <a:prstGeom prst="ellipse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E521EDF1-BC3B-A2A2-B662-A13C7F527670}"/>
              </a:ext>
            </a:extLst>
          </p:cNvPr>
          <p:cNvGrpSpPr/>
          <p:nvPr/>
        </p:nvGrpSpPr>
        <p:grpSpPr>
          <a:xfrm>
            <a:off x="4899546" y="2750853"/>
            <a:ext cx="2427199" cy="1650867"/>
            <a:chOff x="1378155" y="2549816"/>
            <a:chExt cx="2427199" cy="1650867"/>
          </a:xfrm>
        </p:grpSpPr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B815B601-3F6F-2DA8-6AFB-12A5C98C2D1E}"/>
                </a:ext>
              </a:extLst>
            </p:cNvPr>
            <p:cNvGrpSpPr/>
            <p:nvPr/>
          </p:nvGrpSpPr>
          <p:grpSpPr>
            <a:xfrm>
              <a:off x="1378155" y="2839522"/>
              <a:ext cx="912429" cy="847087"/>
              <a:chOff x="8164650" y="2538107"/>
              <a:chExt cx="912429" cy="847087"/>
            </a:xfrm>
          </p:grpSpPr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AC10206D-8235-67DC-9D1E-415D78845ACB}"/>
                  </a:ext>
                </a:extLst>
              </p:cNvPr>
              <p:cNvSpPr/>
              <p:nvPr/>
            </p:nvSpPr>
            <p:spPr>
              <a:xfrm>
                <a:off x="8236026" y="265190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E1BDA897-F759-2CAC-33A0-3097653ED673}"/>
                  </a:ext>
                </a:extLst>
              </p:cNvPr>
              <p:cNvSpPr/>
              <p:nvPr/>
            </p:nvSpPr>
            <p:spPr>
              <a:xfrm>
                <a:off x="8853303" y="2660278"/>
                <a:ext cx="223776" cy="2506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6553AC91-6B6A-66C0-24BD-E5B023A87BF5}"/>
                  </a:ext>
                </a:extLst>
              </p:cNvPr>
              <p:cNvSpPr/>
              <p:nvPr/>
            </p:nvSpPr>
            <p:spPr>
              <a:xfrm>
                <a:off x="8587570" y="289712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195D12D6-A734-61C1-F37B-90D9C5D8BE89}"/>
                  </a:ext>
                </a:extLst>
              </p:cNvPr>
              <p:cNvSpPr/>
              <p:nvPr/>
            </p:nvSpPr>
            <p:spPr>
              <a:xfrm>
                <a:off x="8164650" y="313450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E1E7E443-5636-09D1-6CD3-5D8141EFD551}"/>
                  </a:ext>
                </a:extLst>
              </p:cNvPr>
              <p:cNvSpPr/>
              <p:nvPr/>
            </p:nvSpPr>
            <p:spPr>
              <a:xfrm>
                <a:off x="8540119" y="2538107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B5EEF971-22B4-CA69-2A6A-580520124E36}"/>
                </a:ext>
              </a:extLst>
            </p:cNvPr>
            <p:cNvGrpSpPr/>
            <p:nvPr/>
          </p:nvGrpSpPr>
          <p:grpSpPr>
            <a:xfrm>
              <a:off x="2147792" y="2549816"/>
              <a:ext cx="864200" cy="856361"/>
              <a:chOff x="8934287" y="2248401"/>
              <a:chExt cx="864200" cy="856361"/>
            </a:xfrm>
          </p:grpSpPr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F51A2C11-E626-0AA5-BFF4-215472D1A752}"/>
                  </a:ext>
                </a:extLst>
              </p:cNvPr>
              <p:cNvSpPr/>
              <p:nvPr/>
            </p:nvSpPr>
            <p:spPr>
              <a:xfrm>
                <a:off x="9502336" y="2319778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88957D02-4C39-0DCE-646D-7E6BDBDD8B63}"/>
                  </a:ext>
                </a:extLst>
              </p:cNvPr>
              <p:cNvGrpSpPr/>
              <p:nvPr/>
            </p:nvGrpSpPr>
            <p:grpSpPr>
              <a:xfrm>
                <a:off x="8934287" y="2248401"/>
                <a:ext cx="864200" cy="856361"/>
                <a:chOff x="8934287" y="2248401"/>
                <a:chExt cx="864200" cy="856361"/>
              </a:xfrm>
            </p:grpSpPr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98340720-23C4-5742-00BA-3E9E76D84AF4}"/>
                    </a:ext>
                  </a:extLst>
                </p:cNvPr>
                <p:cNvSpPr/>
                <p:nvPr/>
              </p:nvSpPr>
              <p:spPr>
                <a:xfrm>
                  <a:off x="9574711" y="2621096"/>
                  <a:ext cx="223776" cy="250688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B9E20AF8-FE21-CD95-533A-9E10D8AE406A}"/>
                    </a:ext>
                  </a:extLst>
                </p:cNvPr>
                <p:cNvSpPr/>
                <p:nvPr/>
              </p:nvSpPr>
              <p:spPr>
                <a:xfrm>
                  <a:off x="9269951" y="2854074"/>
                  <a:ext cx="223776" cy="2506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89" name="Ellipse 88">
                  <a:extLst>
                    <a:ext uri="{FF2B5EF4-FFF2-40B4-BE49-F238E27FC236}">
                      <a16:creationId xmlns:a16="http://schemas.microsoft.com/office/drawing/2014/main" id="{328E72B2-E668-ECCA-C3F3-935F8F095F18}"/>
                    </a:ext>
                  </a:extLst>
                </p:cNvPr>
                <p:cNvSpPr/>
                <p:nvPr/>
              </p:nvSpPr>
              <p:spPr>
                <a:xfrm>
                  <a:off x="9214007" y="2412763"/>
                  <a:ext cx="223776" cy="250688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0" name="Ellipse 89">
                  <a:extLst>
                    <a:ext uri="{FF2B5EF4-FFF2-40B4-BE49-F238E27FC236}">
                      <a16:creationId xmlns:a16="http://schemas.microsoft.com/office/drawing/2014/main" id="{1560D71B-FD51-D924-1153-230AFE2E1A1B}"/>
                    </a:ext>
                  </a:extLst>
                </p:cNvPr>
                <p:cNvSpPr/>
                <p:nvPr/>
              </p:nvSpPr>
              <p:spPr>
                <a:xfrm>
                  <a:off x="8934287" y="2248401"/>
                  <a:ext cx="223776" cy="2506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</p:grp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64AC57BB-07A6-E838-4821-EB1683DB435A}"/>
                </a:ext>
              </a:extLst>
            </p:cNvPr>
            <p:cNvGrpSpPr/>
            <p:nvPr/>
          </p:nvGrpSpPr>
          <p:grpSpPr>
            <a:xfrm>
              <a:off x="1801075" y="3486648"/>
              <a:ext cx="951570" cy="689344"/>
              <a:chOff x="8587570" y="3185233"/>
              <a:chExt cx="951570" cy="689344"/>
            </a:xfrm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F026D8B9-0F6D-0204-0B0B-26B03C092846}"/>
                  </a:ext>
                </a:extLst>
              </p:cNvPr>
              <p:cNvSpPr/>
              <p:nvPr/>
            </p:nvSpPr>
            <p:spPr>
              <a:xfrm>
                <a:off x="8933090" y="3185233"/>
                <a:ext cx="223776" cy="250688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60D3062D-DE94-0B40-EE4A-5871A0FA236F}"/>
                  </a:ext>
                </a:extLst>
              </p:cNvPr>
              <p:cNvSpPr/>
              <p:nvPr/>
            </p:nvSpPr>
            <p:spPr>
              <a:xfrm>
                <a:off x="9278560" y="3221918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9C199D45-26B5-B302-15B3-9294936E0BC2}"/>
                  </a:ext>
                </a:extLst>
              </p:cNvPr>
              <p:cNvSpPr/>
              <p:nvPr/>
            </p:nvSpPr>
            <p:spPr>
              <a:xfrm>
                <a:off x="8921653" y="3568935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6BF794B3-A122-5C77-725C-A1D5D3476547}"/>
                  </a:ext>
                </a:extLst>
              </p:cNvPr>
              <p:cNvSpPr/>
              <p:nvPr/>
            </p:nvSpPr>
            <p:spPr>
              <a:xfrm>
                <a:off x="9315364" y="3623889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19B34A79-48BE-434D-D655-EA81F3D83DAC}"/>
                  </a:ext>
                </a:extLst>
              </p:cNvPr>
              <p:cNvSpPr/>
              <p:nvPr/>
            </p:nvSpPr>
            <p:spPr>
              <a:xfrm>
                <a:off x="8587570" y="3472606"/>
                <a:ext cx="223776" cy="250688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DD3310C4-5375-5F8A-921C-3CEF85A44577}"/>
                </a:ext>
              </a:extLst>
            </p:cNvPr>
            <p:cNvGrpSpPr/>
            <p:nvPr/>
          </p:nvGrpSpPr>
          <p:grpSpPr>
            <a:xfrm>
              <a:off x="2846613" y="3173199"/>
              <a:ext cx="634069" cy="1027484"/>
              <a:chOff x="9633108" y="2871784"/>
              <a:chExt cx="634069" cy="1027484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CA6A7B8D-CCDC-298B-DA43-18EA41339C7F}"/>
                  </a:ext>
                </a:extLst>
              </p:cNvPr>
              <p:cNvSpPr/>
              <p:nvPr/>
            </p:nvSpPr>
            <p:spPr>
              <a:xfrm>
                <a:off x="9987657" y="3336596"/>
                <a:ext cx="223776" cy="25068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1D01F407-EBC6-CAA6-E523-E866CC614074}"/>
                  </a:ext>
                </a:extLst>
              </p:cNvPr>
              <p:cNvSpPr/>
              <p:nvPr/>
            </p:nvSpPr>
            <p:spPr>
              <a:xfrm>
                <a:off x="9633108" y="3004611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72B08014-EE1D-7400-7A2D-A904CC187425}"/>
                  </a:ext>
                </a:extLst>
              </p:cNvPr>
              <p:cNvSpPr/>
              <p:nvPr/>
            </p:nvSpPr>
            <p:spPr>
              <a:xfrm>
                <a:off x="9633108" y="3347262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34CBD8F0-59DF-2776-E50D-56B8BFE51024}"/>
                  </a:ext>
                </a:extLst>
              </p:cNvPr>
              <p:cNvSpPr/>
              <p:nvPr/>
            </p:nvSpPr>
            <p:spPr>
              <a:xfrm>
                <a:off x="10043401" y="2871784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201E2707-0BA8-A42B-7B9D-95059E09DE8C}"/>
                  </a:ext>
                </a:extLst>
              </p:cNvPr>
              <p:cNvSpPr/>
              <p:nvPr/>
            </p:nvSpPr>
            <p:spPr>
              <a:xfrm>
                <a:off x="9709075" y="3648580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BF89DFDC-B697-6D7B-A924-DA1C8949F802}"/>
                </a:ext>
              </a:extLst>
            </p:cNvPr>
            <p:cNvGrpSpPr/>
            <p:nvPr/>
          </p:nvGrpSpPr>
          <p:grpSpPr>
            <a:xfrm>
              <a:off x="3116695" y="2744069"/>
              <a:ext cx="688659" cy="954898"/>
              <a:chOff x="9903190" y="2442654"/>
              <a:chExt cx="688659" cy="954898"/>
            </a:xfrm>
          </p:grpSpPr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A03ACF73-1B10-9A3F-E532-B62BA2A2F137}"/>
                  </a:ext>
                </a:extLst>
              </p:cNvPr>
              <p:cNvSpPr/>
              <p:nvPr/>
            </p:nvSpPr>
            <p:spPr>
              <a:xfrm>
                <a:off x="10368073" y="3146864"/>
                <a:ext cx="223776" cy="25068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003D62D5-06EE-3040-0AEB-97A137D7578A}"/>
                  </a:ext>
                </a:extLst>
              </p:cNvPr>
              <p:cNvSpPr/>
              <p:nvPr/>
            </p:nvSpPr>
            <p:spPr>
              <a:xfrm>
                <a:off x="10328275" y="2613387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84E02207-F5CB-BC86-0AC4-57AB84947AC1}"/>
                  </a:ext>
                </a:extLst>
              </p:cNvPr>
              <p:cNvSpPr/>
              <p:nvPr/>
            </p:nvSpPr>
            <p:spPr>
              <a:xfrm>
                <a:off x="9903190" y="2442654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</p:grp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6554CE4F-C9E1-E5B1-AC01-1BAFB8807225}"/>
              </a:ext>
            </a:extLst>
          </p:cNvPr>
          <p:cNvCxnSpPr>
            <a:cxnSpLocks/>
          </p:cNvCxnSpPr>
          <p:nvPr/>
        </p:nvCxnSpPr>
        <p:spPr>
          <a:xfrm flipV="1">
            <a:off x="3527591" y="3420890"/>
            <a:ext cx="1105755" cy="104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193B04D8-F39E-C2BD-E2F9-1CF004F0A2C0}"/>
              </a:ext>
            </a:extLst>
          </p:cNvPr>
          <p:cNvCxnSpPr>
            <a:cxnSpLocks/>
          </p:cNvCxnSpPr>
          <p:nvPr/>
        </p:nvCxnSpPr>
        <p:spPr>
          <a:xfrm flipV="1">
            <a:off x="7525246" y="3374236"/>
            <a:ext cx="1105755" cy="104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C53E7292-447F-2BEC-3FC4-BC2F03E6495C}"/>
              </a:ext>
            </a:extLst>
          </p:cNvPr>
          <p:cNvGrpSpPr/>
          <p:nvPr/>
        </p:nvGrpSpPr>
        <p:grpSpPr>
          <a:xfrm>
            <a:off x="4844811" y="2549816"/>
            <a:ext cx="2578730" cy="2053228"/>
            <a:chOff x="4844811" y="2549816"/>
            <a:chExt cx="2578730" cy="2053228"/>
          </a:xfrm>
        </p:grpSpPr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6AFB867D-51E5-D668-4CED-ADA1445FAEEB}"/>
                </a:ext>
              </a:extLst>
            </p:cNvPr>
            <p:cNvSpPr/>
            <p:nvPr/>
          </p:nvSpPr>
          <p:spPr>
            <a:xfrm>
              <a:off x="4844811" y="2549816"/>
              <a:ext cx="2578730" cy="2053228"/>
            </a:xfrm>
            <a:prstGeom prst="rect">
              <a:avLst/>
            </a:prstGeom>
            <a:noFill/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2E0FF764-5008-A493-E605-523547FD2E0E}"/>
                </a:ext>
              </a:extLst>
            </p:cNvPr>
            <p:cNvCxnSpPr>
              <a:cxnSpLocks/>
              <a:stCxn id="101" idx="0"/>
              <a:endCxn id="101" idx="2"/>
            </p:cNvCxnSpPr>
            <p:nvPr/>
          </p:nvCxnSpPr>
          <p:spPr>
            <a:xfrm>
              <a:off x="6134176" y="2549816"/>
              <a:ext cx="0" cy="2053228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2569D958-1332-536B-4B07-54DC3A1491E5}"/>
                </a:ext>
              </a:extLst>
            </p:cNvPr>
            <p:cNvCxnSpPr>
              <a:cxnSpLocks/>
              <a:stCxn id="101" idx="3"/>
              <a:endCxn id="101" idx="1"/>
            </p:cNvCxnSpPr>
            <p:nvPr/>
          </p:nvCxnSpPr>
          <p:spPr>
            <a:xfrm flipH="1">
              <a:off x="4844811" y="3576430"/>
              <a:ext cx="257873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9C9E24BC-E7E6-D3F6-3319-193F758EF78B}"/>
              </a:ext>
            </a:extLst>
          </p:cNvPr>
          <p:cNvGrpSpPr/>
          <p:nvPr/>
        </p:nvGrpSpPr>
        <p:grpSpPr>
          <a:xfrm>
            <a:off x="8712906" y="2547009"/>
            <a:ext cx="2578730" cy="2053228"/>
            <a:chOff x="4844811" y="2549816"/>
            <a:chExt cx="2578730" cy="2053228"/>
          </a:xfrm>
        </p:grpSpPr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74F6F5A4-20E8-6C42-FA29-0AEFA2A1E284}"/>
                </a:ext>
              </a:extLst>
            </p:cNvPr>
            <p:cNvSpPr/>
            <p:nvPr/>
          </p:nvSpPr>
          <p:spPr>
            <a:xfrm>
              <a:off x="4844811" y="2549816"/>
              <a:ext cx="2578730" cy="2053228"/>
            </a:xfrm>
            <a:prstGeom prst="rect">
              <a:avLst/>
            </a:prstGeom>
            <a:noFill/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8FDD500A-D8BA-E5BB-80C6-B0F5AF3C77DF}"/>
                </a:ext>
              </a:extLst>
            </p:cNvPr>
            <p:cNvCxnSpPr>
              <a:cxnSpLocks/>
              <a:stCxn id="112" idx="0"/>
              <a:endCxn id="112" idx="2"/>
            </p:cNvCxnSpPr>
            <p:nvPr/>
          </p:nvCxnSpPr>
          <p:spPr>
            <a:xfrm>
              <a:off x="6134176" y="2549816"/>
              <a:ext cx="0" cy="2053228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378372D8-529C-60EC-8E70-2D796475A4BF}"/>
                </a:ext>
              </a:extLst>
            </p:cNvPr>
            <p:cNvCxnSpPr>
              <a:cxnSpLocks/>
              <a:stCxn id="112" idx="3"/>
              <a:endCxn id="112" idx="1"/>
            </p:cNvCxnSpPr>
            <p:nvPr/>
          </p:nvCxnSpPr>
          <p:spPr>
            <a:xfrm flipH="1">
              <a:off x="4844811" y="3576430"/>
              <a:ext cx="257873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364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6268-5EEF-97A3-6503-349566170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3BEB36-1C60-51FA-3129-5E38EDA1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thinning</a:t>
            </a:r>
            <a:endParaRPr lang="de-DE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7DA1B7E-967A-E4E2-8A63-F420FFE4EAB3}"/>
              </a:ext>
            </a:extLst>
          </p:cNvPr>
          <p:cNvGrpSpPr/>
          <p:nvPr/>
        </p:nvGrpSpPr>
        <p:grpSpPr>
          <a:xfrm>
            <a:off x="763800" y="2549816"/>
            <a:ext cx="2427199" cy="1650867"/>
            <a:chOff x="1378155" y="2549816"/>
            <a:chExt cx="2427199" cy="165086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2FD39DC-8E29-8F38-3067-0E8614ED42AE}"/>
                </a:ext>
              </a:extLst>
            </p:cNvPr>
            <p:cNvGrpSpPr/>
            <p:nvPr/>
          </p:nvGrpSpPr>
          <p:grpSpPr>
            <a:xfrm>
              <a:off x="1378155" y="2839522"/>
              <a:ext cx="912429" cy="847087"/>
              <a:chOff x="8164650" y="2538107"/>
              <a:chExt cx="912429" cy="847087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02B37E2-48D8-650F-BBEE-811DBFB95538}"/>
                  </a:ext>
                </a:extLst>
              </p:cNvPr>
              <p:cNvSpPr/>
              <p:nvPr/>
            </p:nvSpPr>
            <p:spPr>
              <a:xfrm>
                <a:off x="8236026" y="265190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5FBE9009-7D76-9259-0B53-0E6768764D49}"/>
                  </a:ext>
                </a:extLst>
              </p:cNvPr>
              <p:cNvSpPr/>
              <p:nvPr/>
            </p:nvSpPr>
            <p:spPr>
              <a:xfrm>
                <a:off x="8853303" y="2660278"/>
                <a:ext cx="223776" cy="2506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2ABE5B46-8433-57FA-75D3-EA0FE493DCC4}"/>
                  </a:ext>
                </a:extLst>
              </p:cNvPr>
              <p:cNvSpPr/>
              <p:nvPr/>
            </p:nvSpPr>
            <p:spPr>
              <a:xfrm>
                <a:off x="8587570" y="289712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B4F18E3-FD3D-97A0-780E-BCFF039115E1}"/>
                  </a:ext>
                </a:extLst>
              </p:cNvPr>
              <p:cNvSpPr/>
              <p:nvPr/>
            </p:nvSpPr>
            <p:spPr>
              <a:xfrm>
                <a:off x="8164650" y="313450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4F9E293D-CAC3-0392-647C-CCC30D596A5F}"/>
                  </a:ext>
                </a:extLst>
              </p:cNvPr>
              <p:cNvSpPr/>
              <p:nvPr/>
            </p:nvSpPr>
            <p:spPr>
              <a:xfrm>
                <a:off x="8540119" y="2538107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EBA0C99-5992-9E52-839A-F6FD84CBBB64}"/>
                </a:ext>
              </a:extLst>
            </p:cNvPr>
            <p:cNvGrpSpPr/>
            <p:nvPr/>
          </p:nvGrpSpPr>
          <p:grpSpPr>
            <a:xfrm>
              <a:off x="2147792" y="2549816"/>
              <a:ext cx="864200" cy="856361"/>
              <a:chOff x="8934287" y="2248401"/>
              <a:chExt cx="864200" cy="856361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5EB9E114-529A-98A3-B4D5-13CF3D2E8356}"/>
                  </a:ext>
                </a:extLst>
              </p:cNvPr>
              <p:cNvSpPr/>
              <p:nvPr/>
            </p:nvSpPr>
            <p:spPr>
              <a:xfrm>
                <a:off x="9502336" y="2319778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0A9819C2-AE8A-BC89-8C05-C018C119C6BA}"/>
                  </a:ext>
                </a:extLst>
              </p:cNvPr>
              <p:cNvGrpSpPr/>
              <p:nvPr/>
            </p:nvGrpSpPr>
            <p:grpSpPr>
              <a:xfrm>
                <a:off x="8934287" y="2248401"/>
                <a:ext cx="864200" cy="856361"/>
                <a:chOff x="8934287" y="2248401"/>
                <a:chExt cx="864200" cy="856361"/>
              </a:xfrm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4141F1F8-C53D-2C0F-005A-B461A78FF5D4}"/>
                    </a:ext>
                  </a:extLst>
                </p:cNvPr>
                <p:cNvSpPr/>
                <p:nvPr/>
              </p:nvSpPr>
              <p:spPr>
                <a:xfrm>
                  <a:off x="9574711" y="2621096"/>
                  <a:ext cx="223776" cy="250688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D7DA5F9C-5F09-DDE5-F322-A41A9A1C4E6F}"/>
                    </a:ext>
                  </a:extLst>
                </p:cNvPr>
                <p:cNvSpPr/>
                <p:nvPr/>
              </p:nvSpPr>
              <p:spPr>
                <a:xfrm>
                  <a:off x="9269951" y="2854074"/>
                  <a:ext cx="223776" cy="2506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3849F0B9-4C64-F797-68F7-D61B282924A2}"/>
                    </a:ext>
                  </a:extLst>
                </p:cNvPr>
                <p:cNvSpPr/>
                <p:nvPr/>
              </p:nvSpPr>
              <p:spPr>
                <a:xfrm>
                  <a:off x="9214007" y="2412763"/>
                  <a:ext cx="223776" cy="250688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BF5AD77E-9E0B-04DC-C1CA-2247F4CB8988}"/>
                    </a:ext>
                  </a:extLst>
                </p:cNvPr>
                <p:cNvSpPr/>
                <p:nvPr/>
              </p:nvSpPr>
              <p:spPr>
                <a:xfrm>
                  <a:off x="8934287" y="2248401"/>
                  <a:ext cx="223776" cy="2506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</p:grp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89B44F83-4A03-1C7D-32B3-228BCD245FC9}"/>
                </a:ext>
              </a:extLst>
            </p:cNvPr>
            <p:cNvGrpSpPr/>
            <p:nvPr/>
          </p:nvGrpSpPr>
          <p:grpSpPr>
            <a:xfrm>
              <a:off x="1801075" y="3486648"/>
              <a:ext cx="951570" cy="689344"/>
              <a:chOff x="8587570" y="3185233"/>
              <a:chExt cx="951570" cy="689344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896357B9-13E5-A88D-3EE7-B34E80358D46}"/>
                  </a:ext>
                </a:extLst>
              </p:cNvPr>
              <p:cNvSpPr/>
              <p:nvPr/>
            </p:nvSpPr>
            <p:spPr>
              <a:xfrm>
                <a:off x="8933090" y="3185233"/>
                <a:ext cx="223776" cy="250688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769BA1EB-997B-A003-7481-25264E8561FD}"/>
                  </a:ext>
                </a:extLst>
              </p:cNvPr>
              <p:cNvSpPr/>
              <p:nvPr/>
            </p:nvSpPr>
            <p:spPr>
              <a:xfrm>
                <a:off x="9278560" y="3221918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95A6045D-7EB3-4151-15B9-F2A78AEDFA06}"/>
                  </a:ext>
                </a:extLst>
              </p:cNvPr>
              <p:cNvSpPr/>
              <p:nvPr/>
            </p:nvSpPr>
            <p:spPr>
              <a:xfrm>
                <a:off x="8921653" y="3568935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74BA08C7-4372-A6FD-C338-E4F6EFBB3B53}"/>
                  </a:ext>
                </a:extLst>
              </p:cNvPr>
              <p:cNvSpPr/>
              <p:nvPr/>
            </p:nvSpPr>
            <p:spPr>
              <a:xfrm>
                <a:off x="9315364" y="3623889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3EAB5B6F-D949-304F-2F3A-8DB3CDD42052}"/>
                  </a:ext>
                </a:extLst>
              </p:cNvPr>
              <p:cNvSpPr/>
              <p:nvPr/>
            </p:nvSpPr>
            <p:spPr>
              <a:xfrm>
                <a:off x="8587570" y="3472606"/>
                <a:ext cx="223776" cy="250688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BBA0A74C-2E95-1218-2916-5C44D5ADF3C1}"/>
                </a:ext>
              </a:extLst>
            </p:cNvPr>
            <p:cNvGrpSpPr/>
            <p:nvPr/>
          </p:nvGrpSpPr>
          <p:grpSpPr>
            <a:xfrm>
              <a:off x="2846613" y="3173199"/>
              <a:ext cx="634069" cy="1027484"/>
              <a:chOff x="9633108" y="2871784"/>
              <a:chExt cx="634069" cy="1027484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B693C451-A05F-D642-3CA8-0EF2FC4D0058}"/>
                  </a:ext>
                </a:extLst>
              </p:cNvPr>
              <p:cNvSpPr/>
              <p:nvPr/>
            </p:nvSpPr>
            <p:spPr>
              <a:xfrm>
                <a:off x="9987657" y="3336596"/>
                <a:ext cx="223776" cy="25068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6C9423B3-99BB-43A1-4343-E4C15A4B48FE}"/>
                  </a:ext>
                </a:extLst>
              </p:cNvPr>
              <p:cNvSpPr/>
              <p:nvPr/>
            </p:nvSpPr>
            <p:spPr>
              <a:xfrm>
                <a:off x="9633108" y="3004611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DBD1FC9B-759A-E87B-5550-AC238FB4D723}"/>
                  </a:ext>
                </a:extLst>
              </p:cNvPr>
              <p:cNvSpPr/>
              <p:nvPr/>
            </p:nvSpPr>
            <p:spPr>
              <a:xfrm>
                <a:off x="9633108" y="3347262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6053BDE4-8985-1DEC-BAAA-FBA5427E2597}"/>
                  </a:ext>
                </a:extLst>
              </p:cNvPr>
              <p:cNvSpPr/>
              <p:nvPr/>
            </p:nvSpPr>
            <p:spPr>
              <a:xfrm>
                <a:off x="10043401" y="2871784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E3999810-8E30-DF5A-44CF-E1CFF6AA5658}"/>
                  </a:ext>
                </a:extLst>
              </p:cNvPr>
              <p:cNvSpPr/>
              <p:nvPr/>
            </p:nvSpPr>
            <p:spPr>
              <a:xfrm>
                <a:off x="9709075" y="3648580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D31333DF-75C1-91D3-782C-17FBFD24D1FF}"/>
                </a:ext>
              </a:extLst>
            </p:cNvPr>
            <p:cNvGrpSpPr/>
            <p:nvPr/>
          </p:nvGrpSpPr>
          <p:grpSpPr>
            <a:xfrm>
              <a:off x="3116695" y="2744069"/>
              <a:ext cx="688659" cy="954898"/>
              <a:chOff x="9903190" y="2442654"/>
              <a:chExt cx="688659" cy="954898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3BA20E00-6783-9F3F-8BD3-7AD53EE00F79}"/>
                  </a:ext>
                </a:extLst>
              </p:cNvPr>
              <p:cNvSpPr/>
              <p:nvPr/>
            </p:nvSpPr>
            <p:spPr>
              <a:xfrm>
                <a:off x="10368073" y="3146864"/>
                <a:ext cx="223776" cy="25068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03B8AEE-1C49-CB57-B0D0-E74BAA619E9E}"/>
                  </a:ext>
                </a:extLst>
              </p:cNvPr>
              <p:cNvSpPr/>
              <p:nvPr/>
            </p:nvSpPr>
            <p:spPr>
              <a:xfrm>
                <a:off x="10328275" y="2613387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FAB15825-0609-982F-7087-5D4DE4958ACC}"/>
                  </a:ext>
                </a:extLst>
              </p:cNvPr>
              <p:cNvSpPr/>
              <p:nvPr/>
            </p:nvSpPr>
            <p:spPr>
              <a:xfrm>
                <a:off x="9903190" y="2442654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C72DAC17-828A-7C0C-EF3E-7A1CB0B9C5E4}"/>
              </a:ext>
            </a:extLst>
          </p:cNvPr>
          <p:cNvGrpSpPr/>
          <p:nvPr/>
        </p:nvGrpSpPr>
        <p:grpSpPr>
          <a:xfrm>
            <a:off x="9493192" y="3119231"/>
            <a:ext cx="1079548" cy="1278172"/>
            <a:chOff x="2066808" y="2922511"/>
            <a:chExt cx="1079548" cy="1278172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8E369318-83C5-BD97-4CF3-17ECD66E2CB4}"/>
                </a:ext>
              </a:extLst>
            </p:cNvPr>
            <p:cNvSpPr/>
            <p:nvPr/>
          </p:nvSpPr>
          <p:spPr>
            <a:xfrm>
              <a:off x="2066808" y="2961693"/>
              <a:ext cx="223776" cy="25068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12D30823-0CAE-1CC9-FD51-8F045A35F4F3}"/>
                </a:ext>
              </a:extLst>
            </p:cNvPr>
            <p:cNvSpPr/>
            <p:nvPr/>
          </p:nvSpPr>
          <p:spPr>
            <a:xfrm>
              <a:off x="2788216" y="2922511"/>
              <a:ext cx="223776" cy="25068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3F47FFB0-19B0-E386-4399-0138E010E67A}"/>
                </a:ext>
              </a:extLst>
            </p:cNvPr>
            <p:cNvSpPr/>
            <p:nvPr/>
          </p:nvSpPr>
          <p:spPr>
            <a:xfrm>
              <a:off x="2135158" y="3870350"/>
              <a:ext cx="223776" cy="2506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44C547F-41AA-CBB9-609E-B19F05B036FD}"/>
                </a:ext>
              </a:extLst>
            </p:cNvPr>
            <p:cNvSpPr/>
            <p:nvPr/>
          </p:nvSpPr>
          <p:spPr>
            <a:xfrm>
              <a:off x="2922580" y="3949995"/>
              <a:ext cx="223776" cy="250688"/>
            </a:xfrm>
            <a:prstGeom prst="ellipse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853F4CD-E868-B923-5E79-2230A3D30733}"/>
              </a:ext>
            </a:extLst>
          </p:cNvPr>
          <p:cNvGrpSpPr/>
          <p:nvPr/>
        </p:nvGrpSpPr>
        <p:grpSpPr>
          <a:xfrm>
            <a:off x="4899546" y="2750853"/>
            <a:ext cx="2427199" cy="1650867"/>
            <a:chOff x="1378155" y="2549816"/>
            <a:chExt cx="2427199" cy="1650867"/>
          </a:xfrm>
        </p:grpSpPr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C07BD18F-D461-3BD0-DE9B-5A2B26A98615}"/>
                </a:ext>
              </a:extLst>
            </p:cNvPr>
            <p:cNvGrpSpPr/>
            <p:nvPr/>
          </p:nvGrpSpPr>
          <p:grpSpPr>
            <a:xfrm>
              <a:off x="1378155" y="2839522"/>
              <a:ext cx="912429" cy="847087"/>
              <a:chOff x="8164650" y="2538107"/>
              <a:chExt cx="912429" cy="847087"/>
            </a:xfrm>
          </p:grpSpPr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9C73104C-4EE4-AE45-1F2E-CA8FF73CE056}"/>
                  </a:ext>
                </a:extLst>
              </p:cNvPr>
              <p:cNvSpPr/>
              <p:nvPr/>
            </p:nvSpPr>
            <p:spPr>
              <a:xfrm>
                <a:off x="8236026" y="265190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C085C128-E2D6-CFDC-96EA-B78F77712056}"/>
                  </a:ext>
                </a:extLst>
              </p:cNvPr>
              <p:cNvSpPr/>
              <p:nvPr/>
            </p:nvSpPr>
            <p:spPr>
              <a:xfrm>
                <a:off x="8853303" y="2660278"/>
                <a:ext cx="223776" cy="2506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0C23F600-6946-3F2E-EA9A-8665C5DCF8D9}"/>
                  </a:ext>
                </a:extLst>
              </p:cNvPr>
              <p:cNvSpPr/>
              <p:nvPr/>
            </p:nvSpPr>
            <p:spPr>
              <a:xfrm>
                <a:off x="8587570" y="289712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32252E18-7141-40AD-3D88-2A1E540C240A}"/>
                  </a:ext>
                </a:extLst>
              </p:cNvPr>
              <p:cNvSpPr/>
              <p:nvPr/>
            </p:nvSpPr>
            <p:spPr>
              <a:xfrm>
                <a:off x="8164650" y="3134506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CE60E27D-1607-1139-4840-4670806C96EE}"/>
                  </a:ext>
                </a:extLst>
              </p:cNvPr>
              <p:cNvSpPr/>
              <p:nvPr/>
            </p:nvSpPr>
            <p:spPr>
              <a:xfrm>
                <a:off x="8540119" y="2538107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79A6239-03EE-FF19-EB9E-6E552CF0A04A}"/>
                </a:ext>
              </a:extLst>
            </p:cNvPr>
            <p:cNvGrpSpPr/>
            <p:nvPr/>
          </p:nvGrpSpPr>
          <p:grpSpPr>
            <a:xfrm>
              <a:off x="2147792" y="2549816"/>
              <a:ext cx="864200" cy="856361"/>
              <a:chOff x="8934287" y="2248401"/>
              <a:chExt cx="864200" cy="856361"/>
            </a:xfrm>
          </p:grpSpPr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F805224D-CCF3-5678-FB5E-5ECC95FCBEFB}"/>
                  </a:ext>
                </a:extLst>
              </p:cNvPr>
              <p:cNvSpPr/>
              <p:nvPr/>
            </p:nvSpPr>
            <p:spPr>
              <a:xfrm>
                <a:off x="9502336" y="2319778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FCAFC768-F06B-6442-F117-6F5462274955}"/>
                  </a:ext>
                </a:extLst>
              </p:cNvPr>
              <p:cNvGrpSpPr/>
              <p:nvPr/>
            </p:nvGrpSpPr>
            <p:grpSpPr>
              <a:xfrm>
                <a:off x="8934287" y="2248401"/>
                <a:ext cx="864200" cy="856361"/>
                <a:chOff x="8934287" y="2248401"/>
                <a:chExt cx="864200" cy="856361"/>
              </a:xfrm>
            </p:grpSpPr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67510DCB-E6EA-2D31-595E-BCBAA69AD8B0}"/>
                    </a:ext>
                  </a:extLst>
                </p:cNvPr>
                <p:cNvSpPr/>
                <p:nvPr/>
              </p:nvSpPr>
              <p:spPr>
                <a:xfrm>
                  <a:off x="9574711" y="2621096"/>
                  <a:ext cx="223776" cy="250688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88" name="Ellipse 87">
                  <a:extLst>
                    <a:ext uri="{FF2B5EF4-FFF2-40B4-BE49-F238E27FC236}">
                      <a16:creationId xmlns:a16="http://schemas.microsoft.com/office/drawing/2014/main" id="{F4AA3991-1E91-9F5E-8911-6995924E980E}"/>
                    </a:ext>
                  </a:extLst>
                </p:cNvPr>
                <p:cNvSpPr/>
                <p:nvPr/>
              </p:nvSpPr>
              <p:spPr>
                <a:xfrm>
                  <a:off x="9269951" y="2854074"/>
                  <a:ext cx="223776" cy="2506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89" name="Ellipse 88">
                  <a:extLst>
                    <a:ext uri="{FF2B5EF4-FFF2-40B4-BE49-F238E27FC236}">
                      <a16:creationId xmlns:a16="http://schemas.microsoft.com/office/drawing/2014/main" id="{3E65B87E-C958-6D0B-F034-8ACB2E5F1897}"/>
                    </a:ext>
                  </a:extLst>
                </p:cNvPr>
                <p:cNvSpPr/>
                <p:nvPr/>
              </p:nvSpPr>
              <p:spPr>
                <a:xfrm>
                  <a:off x="9214007" y="2412763"/>
                  <a:ext cx="223776" cy="250688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  <p:sp>
              <p:nvSpPr>
                <p:cNvPr id="90" name="Ellipse 89">
                  <a:extLst>
                    <a:ext uri="{FF2B5EF4-FFF2-40B4-BE49-F238E27FC236}">
                      <a16:creationId xmlns:a16="http://schemas.microsoft.com/office/drawing/2014/main" id="{C24E708E-E598-3C50-85CB-F3AF57D4549D}"/>
                    </a:ext>
                  </a:extLst>
                </p:cNvPr>
                <p:cNvSpPr/>
                <p:nvPr/>
              </p:nvSpPr>
              <p:spPr>
                <a:xfrm>
                  <a:off x="8934287" y="2248401"/>
                  <a:ext cx="223776" cy="2506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</p:grp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70D4B67E-5A05-0CD5-9E27-141C312C909E}"/>
                </a:ext>
              </a:extLst>
            </p:cNvPr>
            <p:cNvGrpSpPr/>
            <p:nvPr/>
          </p:nvGrpSpPr>
          <p:grpSpPr>
            <a:xfrm>
              <a:off x="1801075" y="3486648"/>
              <a:ext cx="951570" cy="689344"/>
              <a:chOff x="8587570" y="3185233"/>
              <a:chExt cx="951570" cy="689344"/>
            </a:xfrm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23D1D6FE-49B5-0210-40C5-BBC853DF3EA6}"/>
                  </a:ext>
                </a:extLst>
              </p:cNvPr>
              <p:cNvSpPr/>
              <p:nvPr/>
            </p:nvSpPr>
            <p:spPr>
              <a:xfrm>
                <a:off x="8933090" y="3185233"/>
                <a:ext cx="223776" cy="250688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92D5958A-F6F0-CAEC-309F-5137456A504D}"/>
                  </a:ext>
                </a:extLst>
              </p:cNvPr>
              <p:cNvSpPr/>
              <p:nvPr/>
            </p:nvSpPr>
            <p:spPr>
              <a:xfrm>
                <a:off x="9278560" y="3221918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C72DE45D-059D-6B2D-50C9-58C26D97A409}"/>
                  </a:ext>
                </a:extLst>
              </p:cNvPr>
              <p:cNvSpPr/>
              <p:nvPr/>
            </p:nvSpPr>
            <p:spPr>
              <a:xfrm>
                <a:off x="8921653" y="3568935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35F83ADF-B61B-BCDF-D3AD-C04FC7DBEC76}"/>
                  </a:ext>
                </a:extLst>
              </p:cNvPr>
              <p:cNvSpPr/>
              <p:nvPr/>
            </p:nvSpPr>
            <p:spPr>
              <a:xfrm>
                <a:off x="9315364" y="3623889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6F20536F-3394-C4F9-06F8-C75489170C97}"/>
                  </a:ext>
                </a:extLst>
              </p:cNvPr>
              <p:cNvSpPr/>
              <p:nvPr/>
            </p:nvSpPr>
            <p:spPr>
              <a:xfrm>
                <a:off x="8587570" y="3472606"/>
                <a:ext cx="223776" cy="250688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C25CEC08-04A7-B871-FD31-6F25948936E5}"/>
                </a:ext>
              </a:extLst>
            </p:cNvPr>
            <p:cNvGrpSpPr/>
            <p:nvPr/>
          </p:nvGrpSpPr>
          <p:grpSpPr>
            <a:xfrm>
              <a:off x="2846613" y="3173199"/>
              <a:ext cx="634069" cy="1027484"/>
              <a:chOff x="9633108" y="2871784"/>
              <a:chExt cx="634069" cy="1027484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BD81D2DD-DFB2-782F-8E1F-072459B52469}"/>
                  </a:ext>
                </a:extLst>
              </p:cNvPr>
              <p:cNvSpPr/>
              <p:nvPr/>
            </p:nvSpPr>
            <p:spPr>
              <a:xfrm>
                <a:off x="9987657" y="3336596"/>
                <a:ext cx="223776" cy="25068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9A03EE39-8CD9-FB2F-7C68-7C24CF55F812}"/>
                  </a:ext>
                </a:extLst>
              </p:cNvPr>
              <p:cNvSpPr/>
              <p:nvPr/>
            </p:nvSpPr>
            <p:spPr>
              <a:xfrm>
                <a:off x="9633108" y="3004611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7494922A-C0BA-9BB4-2015-C8D21AD4252B}"/>
                  </a:ext>
                </a:extLst>
              </p:cNvPr>
              <p:cNvSpPr/>
              <p:nvPr/>
            </p:nvSpPr>
            <p:spPr>
              <a:xfrm>
                <a:off x="9633108" y="3347262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1B1A4D75-1790-C65E-7ABB-27C19D6039F3}"/>
                  </a:ext>
                </a:extLst>
              </p:cNvPr>
              <p:cNvSpPr/>
              <p:nvPr/>
            </p:nvSpPr>
            <p:spPr>
              <a:xfrm>
                <a:off x="10043401" y="2871784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54F3500B-576B-B0B6-74AB-4103CD986C7F}"/>
                  </a:ext>
                </a:extLst>
              </p:cNvPr>
              <p:cNvSpPr/>
              <p:nvPr/>
            </p:nvSpPr>
            <p:spPr>
              <a:xfrm>
                <a:off x="9709075" y="3648580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14C0C31D-80F6-040E-8C5E-C926F980475F}"/>
                </a:ext>
              </a:extLst>
            </p:cNvPr>
            <p:cNvGrpSpPr/>
            <p:nvPr/>
          </p:nvGrpSpPr>
          <p:grpSpPr>
            <a:xfrm>
              <a:off x="3116695" y="2744069"/>
              <a:ext cx="688659" cy="954898"/>
              <a:chOff x="9903190" y="2442654"/>
              <a:chExt cx="688659" cy="954898"/>
            </a:xfrm>
          </p:grpSpPr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C4BC3BE4-A126-46BA-C1E1-D8C1E2257015}"/>
                  </a:ext>
                </a:extLst>
              </p:cNvPr>
              <p:cNvSpPr/>
              <p:nvPr/>
            </p:nvSpPr>
            <p:spPr>
              <a:xfrm>
                <a:off x="10368073" y="3146864"/>
                <a:ext cx="223776" cy="25068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281AEC01-BAC1-66CB-5402-85CF592240ED}"/>
                  </a:ext>
                </a:extLst>
              </p:cNvPr>
              <p:cNvSpPr/>
              <p:nvPr/>
            </p:nvSpPr>
            <p:spPr>
              <a:xfrm>
                <a:off x="10328275" y="2613387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5C6C5E4D-B82E-9744-3031-2956A2D91474}"/>
                  </a:ext>
                </a:extLst>
              </p:cNvPr>
              <p:cNvSpPr/>
              <p:nvPr/>
            </p:nvSpPr>
            <p:spPr>
              <a:xfrm>
                <a:off x="9903190" y="2442654"/>
                <a:ext cx="223776" cy="25068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</p:grp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8ECB84FD-2718-2A03-B8C3-D5124200CA81}"/>
              </a:ext>
            </a:extLst>
          </p:cNvPr>
          <p:cNvCxnSpPr>
            <a:cxnSpLocks/>
          </p:cNvCxnSpPr>
          <p:nvPr/>
        </p:nvCxnSpPr>
        <p:spPr>
          <a:xfrm flipV="1">
            <a:off x="3527591" y="3420890"/>
            <a:ext cx="1105755" cy="104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2A2CB41B-5AD7-C8F7-15D3-CC31E15AD700}"/>
              </a:ext>
            </a:extLst>
          </p:cNvPr>
          <p:cNvCxnSpPr>
            <a:cxnSpLocks/>
          </p:cNvCxnSpPr>
          <p:nvPr/>
        </p:nvCxnSpPr>
        <p:spPr>
          <a:xfrm flipV="1">
            <a:off x="7525246" y="3374236"/>
            <a:ext cx="1105755" cy="104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91A1F5A-B181-E3F0-39A8-DE1530BD1B99}"/>
              </a:ext>
            </a:extLst>
          </p:cNvPr>
          <p:cNvCxnSpPr>
            <a:cxnSpLocks/>
            <a:stCxn id="94" idx="0"/>
            <a:endCxn id="91" idx="4"/>
          </p:cNvCxnSpPr>
          <p:nvPr/>
        </p:nvCxnSpPr>
        <p:spPr>
          <a:xfrm flipV="1">
            <a:off x="5011434" y="3405046"/>
            <a:ext cx="71376" cy="231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506D0298-EEFC-8068-B8F8-857E3E60238A}"/>
              </a:ext>
            </a:extLst>
          </p:cNvPr>
          <p:cNvCxnSpPr>
            <a:cxnSpLocks/>
            <a:stCxn id="94" idx="7"/>
            <a:endCxn id="95" idx="3"/>
          </p:cNvCxnSpPr>
          <p:nvPr/>
        </p:nvCxnSpPr>
        <p:spPr>
          <a:xfrm flipV="1">
            <a:off x="5090551" y="3254535"/>
            <a:ext cx="217235" cy="419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A66EB18C-7595-0D1D-3F06-0B46E895EC59}"/>
              </a:ext>
            </a:extLst>
          </p:cNvPr>
          <p:cNvCxnSpPr>
            <a:cxnSpLocks/>
            <a:stCxn id="94" idx="6"/>
            <a:endCxn id="93" idx="3"/>
          </p:cNvCxnSpPr>
          <p:nvPr/>
        </p:nvCxnSpPr>
        <p:spPr>
          <a:xfrm flipV="1">
            <a:off x="5123322" y="3613554"/>
            <a:ext cx="231915" cy="148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82D54EBB-64B2-C697-8B68-0105EDC1E2EC}"/>
              </a:ext>
            </a:extLst>
          </p:cNvPr>
          <p:cNvCxnSpPr>
            <a:cxnSpLocks/>
            <a:stCxn id="94" idx="5"/>
            <a:endCxn id="84" idx="1"/>
          </p:cNvCxnSpPr>
          <p:nvPr/>
        </p:nvCxnSpPr>
        <p:spPr>
          <a:xfrm>
            <a:off x="5090551" y="3850934"/>
            <a:ext cx="264686" cy="160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234B17DF-A503-F0D8-EBA7-DAF452F67362}"/>
              </a:ext>
            </a:extLst>
          </p:cNvPr>
          <p:cNvCxnSpPr>
            <a:cxnSpLocks/>
            <a:stCxn id="93" idx="4"/>
            <a:endCxn id="84" idx="0"/>
          </p:cNvCxnSpPr>
          <p:nvPr/>
        </p:nvCxnSpPr>
        <p:spPr>
          <a:xfrm>
            <a:off x="5434354" y="3650266"/>
            <a:ext cx="0" cy="324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66E3557-6BE3-D71C-218A-3FFCE7E56775}"/>
              </a:ext>
            </a:extLst>
          </p:cNvPr>
          <p:cNvCxnSpPr>
            <a:cxnSpLocks/>
            <a:stCxn id="93" idx="5"/>
            <a:endCxn id="80" idx="1"/>
          </p:cNvCxnSpPr>
          <p:nvPr/>
        </p:nvCxnSpPr>
        <p:spPr>
          <a:xfrm>
            <a:off x="5513471" y="3613554"/>
            <a:ext cx="187286" cy="110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DF90F1D1-9E70-9055-1CFA-BB506B387CD8}"/>
              </a:ext>
            </a:extLst>
          </p:cNvPr>
          <p:cNvCxnSpPr>
            <a:cxnSpLocks/>
            <a:stCxn id="93" idx="6"/>
            <a:endCxn id="92" idx="3"/>
          </p:cNvCxnSpPr>
          <p:nvPr/>
        </p:nvCxnSpPr>
        <p:spPr>
          <a:xfrm flipV="1">
            <a:off x="5546242" y="3376706"/>
            <a:ext cx="74728" cy="1482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824C44D5-A7A2-A96D-B34B-A79FED0B2B5A}"/>
              </a:ext>
            </a:extLst>
          </p:cNvPr>
          <p:cNvCxnSpPr>
            <a:cxnSpLocks/>
            <a:stCxn id="93" idx="0"/>
            <a:endCxn id="95" idx="4"/>
          </p:cNvCxnSpPr>
          <p:nvPr/>
        </p:nvCxnSpPr>
        <p:spPr>
          <a:xfrm flipH="1" flipV="1">
            <a:off x="5386903" y="3291247"/>
            <a:ext cx="47451" cy="108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C871BF08-C3BC-B0B9-8070-9AB31039E87A}"/>
              </a:ext>
            </a:extLst>
          </p:cNvPr>
          <p:cNvCxnSpPr>
            <a:cxnSpLocks/>
            <a:stCxn id="91" idx="7"/>
            <a:endCxn id="95" idx="2"/>
          </p:cNvCxnSpPr>
          <p:nvPr/>
        </p:nvCxnSpPr>
        <p:spPr>
          <a:xfrm flipV="1">
            <a:off x="5161927" y="3165903"/>
            <a:ext cx="113088" cy="25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14FC6090-3E08-6194-ABB6-4802C9C5BE57}"/>
              </a:ext>
            </a:extLst>
          </p:cNvPr>
          <p:cNvCxnSpPr>
            <a:cxnSpLocks/>
            <a:stCxn id="91" idx="5"/>
            <a:endCxn id="93" idx="2"/>
          </p:cNvCxnSpPr>
          <p:nvPr/>
        </p:nvCxnSpPr>
        <p:spPr>
          <a:xfrm>
            <a:off x="5161927" y="3368334"/>
            <a:ext cx="160539" cy="15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E9785B65-DD78-59F7-0DA9-DB7FDDDE3B72}"/>
              </a:ext>
            </a:extLst>
          </p:cNvPr>
          <p:cNvCxnSpPr>
            <a:cxnSpLocks/>
            <a:endCxn id="90" idx="3"/>
          </p:cNvCxnSpPr>
          <p:nvPr/>
        </p:nvCxnSpPr>
        <p:spPr>
          <a:xfrm flipV="1">
            <a:off x="5673565" y="2964829"/>
            <a:ext cx="28389" cy="2057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2119B207-FAA7-7C4F-4D9E-4321968A3385}"/>
              </a:ext>
            </a:extLst>
          </p:cNvPr>
          <p:cNvCxnSpPr>
            <a:cxnSpLocks/>
            <a:stCxn id="92" idx="2"/>
            <a:endCxn id="95" idx="6"/>
          </p:cNvCxnSpPr>
          <p:nvPr/>
        </p:nvCxnSpPr>
        <p:spPr>
          <a:xfrm flipH="1" flipV="1">
            <a:off x="5498791" y="3165903"/>
            <a:ext cx="89408" cy="1221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AE40401F-DB46-43AE-F26E-CCF5F6142D87}"/>
              </a:ext>
            </a:extLst>
          </p:cNvPr>
          <p:cNvCxnSpPr>
            <a:cxnSpLocks/>
            <a:stCxn id="89" idx="3"/>
            <a:endCxn id="92" idx="7"/>
          </p:cNvCxnSpPr>
          <p:nvPr/>
        </p:nvCxnSpPr>
        <p:spPr>
          <a:xfrm flipH="1">
            <a:off x="5779204" y="3129191"/>
            <a:ext cx="202470" cy="702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0751FD5D-93CF-EB11-68FC-E909C5B1B465}"/>
              </a:ext>
            </a:extLst>
          </p:cNvPr>
          <p:cNvCxnSpPr>
            <a:cxnSpLocks/>
            <a:stCxn id="89" idx="1"/>
            <a:endCxn id="90" idx="6"/>
          </p:cNvCxnSpPr>
          <p:nvPr/>
        </p:nvCxnSpPr>
        <p:spPr>
          <a:xfrm flipH="1" flipV="1">
            <a:off x="5892959" y="2876197"/>
            <a:ext cx="88715" cy="757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7C98C71D-52BC-309C-33AE-23BFFB98BD70}"/>
              </a:ext>
            </a:extLst>
          </p:cNvPr>
          <p:cNvCxnSpPr>
            <a:cxnSpLocks/>
            <a:stCxn id="88" idx="0"/>
            <a:endCxn id="89" idx="4"/>
          </p:cNvCxnSpPr>
          <p:nvPr/>
        </p:nvCxnSpPr>
        <p:spPr>
          <a:xfrm flipH="1" flipV="1">
            <a:off x="6060791" y="3165903"/>
            <a:ext cx="55944" cy="190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Gerader Verbinder 131">
            <a:extLst>
              <a:ext uri="{FF2B5EF4-FFF2-40B4-BE49-F238E27FC236}">
                <a16:creationId xmlns:a16="http://schemas.microsoft.com/office/drawing/2014/main" id="{BE9C92E8-E627-AFAB-3F40-6D1FCBAFED61}"/>
              </a:ext>
            </a:extLst>
          </p:cNvPr>
          <p:cNvCxnSpPr>
            <a:cxnSpLocks/>
            <a:stCxn id="92" idx="6"/>
            <a:endCxn id="88" idx="1"/>
          </p:cNvCxnSpPr>
          <p:nvPr/>
        </p:nvCxnSpPr>
        <p:spPr>
          <a:xfrm>
            <a:off x="5811975" y="3288074"/>
            <a:ext cx="225643" cy="105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6BC1FBA4-5E41-D625-DAF7-879944FF60B7}"/>
              </a:ext>
            </a:extLst>
          </p:cNvPr>
          <p:cNvCxnSpPr>
            <a:cxnSpLocks/>
            <a:stCxn id="88" idx="3"/>
            <a:endCxn id="80" idx="7"/>
          </p:cNvCxnSpPr>
          <p:nvPr/>
        </p:nvCxnSpPr>
        <p:spPr>
          <a:xfrm flipH="1">
            <a:off x="5858991" y="3570502"/>
            <a:ext cx="178627" cy="15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F3EBCC30-E3A6-6CDC-6560-66C59CB299A6}"/>
              </a:ext>
            </a:extLst>
          </p:cNvPr>
          <p:cNvCxnSpPr>
            <a:cxnSpLocks/>
            <a:stCxn id="92" idx="4"/>
            <a:endCxn id="80" idx="0"/>
          </p:cNvCxnSpPr>
          <p:nvPr/>
        </p:nvCxnSpPr>
        <p:spPr>
          <a:xfrm>
            <a:off x="5700087" y="3413418"/>
            <a:ext cx="79787" cy="2742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141">
            <a:extLst>
              <a:ext uri="{FF2B5EF4-FFF2-40B4-BE49-F238E27FC236}">
                <a16:creationId xmlns:a16="http://schemas.microsoft.com/office/drawing/2014/main" id="{2D4DF11C-AF22-C067-4ED6-011B7337C506}"/>
              </a:ext>
            </a:extLst>
          </p:cNvPr>
          <p:cNvCxnSpPr>
            <a:cxnSpLocks/>
            <a:stCxn id="84" idx="7"/>
            <a:endCxn id="80" idx="2"/>
          </p:cNvCxnSpPr>
          <p:nvPr/>
        </p:nvCxnSpPr>
        <p:spPr>
          <a:xfrm flipV="1">
            <a:off x="5513471" y="3813029"/>
            <a:ext cx="154515" cy="198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39D8B95C-BBEE-17EC-CF6E-B74EC8BF50BA}"/>
              </a:ext>
            </a:extLst>
          </p:cNvPr>
          <p:cNvCxnSpPr>
            <a:cxnSpLocks/>
            <a:stCxn id="84" idx="6"/>
            <a:endCxn id="82" idx="2"/>
          </p:cNvCxnSpPr>
          <p:nvPr/>
        </p:nvCxnSpPr>
        <p:spPr>
          <a:xfrm>
            <a:off x="5546242" y="4100402"/>
            <a:ext cx="110307" cy="96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99CAF7F0-F956-C2C1-A153-3382B4C7483A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5768437" y="3938373"/>
            <a:ext cx="11437" cy="133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CD8C595E-7CA0-6602-D340-A6FBFB3B925B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5864709" y="3849714"/>
            <a:ext cx="148747" cy="12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CA7DA155-2FDA-282F-1431-2A1AE931C40D}"/>
              </a:ext>
            </a:extLst>
          </p:cNvPr>
          <p:cNvCxnSpPr>
            <a:cxnSpLocks/>
            <a:stCxn id="82" idx="7"/>
            <a:endCxn id="81" idx="4"/>
          </p:cNvCxnSpPr>
          <p:nvPr/>
        </p:nvCxnSpPr>
        <p:spPr>
          <a:xfrm flipV="1">
            <a:off x="5847554" y="3975058"/>
            <a:ext cx="277790" cy="133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Gerader Verbinder 155">
            <a:extLst>
              <a:ext uri="{FF2B5EF4-FFF2-40B4-BE49-F238E27FC236}">
                <a16:creationId xmlns:a16="http://schemas.microsoft.com/office/drawing/2014/main" id="{A7A348E7-FB5F-AAE7-166B-91B4389E91BC}"/>
              </a:ext>
            </a:extLst>
          </p:cNvPr>
          <p:cNvCxnSpPr>
            <a:cxnSpLocks/>
            <a:stCxn id="83" idx="0"/>
            <a:endCxn id="81" idx="4"/>
          </p:cNvCxnSpPr>
          <p:nvPr/>
        </p:nvCxnSpPr>
        <p:spPr>
          <a:xfrm flipH="1" flipV="1">
            <a:off x="6125344" y="3975058"/>
            <a:ext cx="36804" cy="151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>
            <a:extLst>
              <a:ext uri="{FF2B5EF4-FFF2-40B4-BE49-F238E27FC236}">
                <a16:creationId xmlns:a16="http://schemas.microsoft.com/office/drawing/2014/main" id="{967F4540-7B03-09C8-E2EB-F3426AC1E7CA}"/>
              </a:ext>
            </a:extLst>
          </p:cNvPr>
          <p:cNvCxnSpPr>
            <a:cxnSpLocks/>
            <a:stCxn id="88" idx="4"/>
            <a:endCxn id="81" idx="0"/>
          </p:cNvCxnSpPr>
          <p:nvPr/>
        </p:nvCxnSpPr>
        <p:spPr>
          <a:xfrm>
            <a:off x="6116735" y="3607214"/>
            <a:ext cx="8609" cy="1171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Gerader Verbinder 161">
            <a:extLst>
              <a:ext uri="{FF2B5EF4-FFF2-40B4-BE49-F238E27FC236}">
                <a16:creationId xmlns:a16="http://schemas.microsoft.com/office/drawing/2014/main" id="{631A3924-AABD-F2F2-141A-C1857301EC7E}"/>
              </a:ext>
            </a:extLst>
          </p:cNvPr>
          <p:cNvCxnSpPr>
            <a:cxnSpLocks/>
            <a:stCxn id="85" idx="3"/>
            <a:endCxn id="89" idx="6"/>
          </p:cNvCxnSpPr>
          <p:nvPr/>
        </p:nvCxnSpPr>
        <p:spPr>
          <a:xfrm flipH="1">
            <a:off x="6172679" y="3036206"/>
            <a:ext cx="97324" cy="4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Gerader Verbinder 164">
            <a:extLst>
              <a:ext uri="{FF2B5EF4-FFF2-40B4-BE49-F238E27FC236}">
                <a16:creationId xmlns:a16="http://schemas.microsoft.com/office/drawing/2014/main" id="{4F0B5BB9-5D33-8ECF-0623-28C0AEDDC5BD}"/>
              </a:ext>
            </a:extLst>
          </p:cNvPr>
          <p:cNvCxnSpPr>
            <a:cxnSpLocks/>
            <a:stCxn id="90" idx="7"/>
            <a:endCxn id="85" idx="1"/>
          </p:cNvCxnSpPr>
          <p:nvPr/>
        </p:nvCxnSpPr>
        <p:spPr>
          <a:xfrm>
            <a:off x="5860188" y="2787565"/>
            <a:ext cx="409815" cy="713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Gerader Verbinder 167">
            <a:extLst>
              <a:ext uri="{FF2B5EF4-FFF2-40B4-BE49-F238E27FC236}">
                <a16:creationId xmlns:a16="http://schemas.microsoft.com/office/drawing/2014/main" id="{0E839BD8-6469-91C9-9860-1DAE232A0F50}"/>
              </a:ext>
            </a:extLst>
          </p:cNvPr>
          <p:cNvCxnSpPr>
            <a:cxnSpLocks/>
            <a:stCxn id="74" idx="1"/>
            <a:endCxn id="85" idx="6"/>
          </p:cNvCxnSpPr>
          <p:nvPr/>
        </p:nvCxnSpPr>
        <p:spPr>
          <a:xfrm flipH="1" flipV="1">
            <a:off x="6461008" y="2947574"/>
            <a:ext cx="209849" cy="342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8802C4C1-1F1E-5FE7-82BE-BFD71AAB0482}"/>
              </a:ext>
            </a:extLst>
          </p:cNvPr>
          <p:cNvCxnSpPr>
            <a:cxnSpLocks/>
            <a:stCxn id="87" idx="0"/>
            <a:endCxn id="85" idx="5"/>
          </p:cNvCxnSpPr>
          <p:nvPr/>
        </p:nvCxnSpPr>
        <p:spPr>
          <a:xfrm flipV="1">
            <a:off x="6421495" y="3036206"/>
            <a:ext cx="6742" cy="87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D572E605-EA59-3B9F-1DE5-6E46C7AF7252}"/>
              </a:ext>
            </a:extLst>
          </p:cNvPr>
          <p:cNvCxnSpPr>
            <a:cxnSpLocks/>
            <a:stCxn id="87" idx="6"/>
            <a:endCxn id="74" idx="3"/>
          </p:cNvCxnSpPr>
          <p:nvPr/>
        </p:nvCxnSpPr>
        <p:spPr>
          <a:xfrm flipV="1">
            <a:off x="6533383" y="3159082"/>
            <a:ext cx="137474" cy="89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73560207-56C7-53D4-CFE3-B5536F7A1D1D}"/>
              </a:ext>
            </a:extLst>
          </p:cNvPr>
          <p:cNvCxnSpPr>
            <a:cxnSpLocks/>
            <a:stCxn id="78" idx="0"/>
            <a:endCxn id="74" idx="4"/>
          </p:cNvCxnSpPr>
          <p:nvPr/>
        </p:nvCxnSpPr>
        <p:spPr>
          <a:xfrm flipH="1" flipV="1">
            <a:off x="6749974" y="3195794"/>
            <a:ext cx="140211" cy="178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Gerader Verbinder 179">
            <a:extLst>
              <a:ext uri="{FF2B5EF4-FFF2-40B4-BE49-F238E27FC236}">
                <a16:creationId xmlns:a16="http://schemas.microsoft.com/office/drawing/2014/main" id="{282F8119-3893-B741-2EA4-BCBC6AF2EAAF}"/>
              </a:ext>
            </a:extLst>
          </p:cNvPr>
          <p:cNvCxnSpPr>
            <a:cxnSpLocks/>
            <a:stCxn id="73" idx="2"/>
            <a:endCxn id="74" idx="6"/>
          </p:cNvCxnSpPr>
          <p:nvPr/>
        </p:nvCxnSpPr>
        <p:spPr>
          <a:xfrm flipH="1" flipV="1">
            <a:off x="6861862" y="3070450"/>
            <a:ext cx="201309" cy="1707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AFA3EC62-0AA8-83E6-D7DD-4CD8ACC0C2DF}"/>
              </a:ext>
            </a:extLst>
          </p:cNvPr>
          <p:cNvCxnSpPr>
            <a:cxnSpLocks/>
            <a:stCxn id="78" idx="6"/>
            <a:endCxn id="73" idx="3"/>
          </p:cNvCxnSpPr>
          <p:nvPr/>
        </p:nvCxnSpPr>
        <p:spPr>
          <a:xfrm flipV="1">
            <a:off x="7002073" y="3329815"/>
            <a:ext cx="93869" cy="169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r Verbinder 185">
            <a:extLst>
              <a:ext uri="{FF2B5EF4-FFF2-40B4-BE49-F238E27FC236}">
                <a16:creationId xmlns:a16="http://schemas.microsoft.com/office/drawing/2014/main" id="{834786D3-FB33-0D57-5861-7EB2D801DB4A}"/>
              </a:ext>
            </a:extLst>
          </p:cNvPr>
          <p:cNvCxnSpPr>
            <a:cxnSpLocks/>
            <a:stCxn id="72" idx="0"/>
            <a:endCxn id="73" idx="5"/>
          </p:cNvCxnSpPr>
          <p:nvPr/>
        </p:nvCxnSpPr>
        <p:spPr>
          <a:xfrm flipV="1">
            <a:off x="7214857" y="3329815"/>
            <a:ext cx="39319" cy="3195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r Verbinder 188">
            <a:extLst>
              <a:ext uri="{FF2B5EF4-FFF2-40B4-BE49-F238E27FC236}">
                <a16:creationId xmlns:a16="http://schemas.microsoft.com/office/drawing/2014/main" id="{F1614FAA-B4F1-F4CE-9D67-DCD9F7263ED4}"/>
              </a:ext>
            </a:extLst>
          </p:cNvPr>
          <p:cNvCxnSpPr>
            <a:cxnSpLocks/>
            <a:stCxn id="72" idx="1"/>
            <a:endCxn id="78" idx="5"/>
          </p:cNvCxnSpPr>
          <p:nvPr/>
        </p:nvCxnSpPr>
        <p:spPr>
          <a:xfrm flipH="1" flipV="1">
            <a:off x="6969302" y="3588212"/>
            <a:ext cx="166438" cy="97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r Verbinder 191">
            <a:extLst>
              <a:ext uri="{FF2B5EF4-FFF2-40B4-BE49-F238E27FC236}">
                <a16:creationId xmlns:a16="http://schemas.microsoft.com/office/drawing/2014/main" id="{CA725111-9407-FFDB-F4D5-1DA9743E209E}"/>
              </a:ext>
            </a:extLst>
          </p:cNvPr>
          <p:cNvCxnSpPr>
            <a:cxnSpLocks/>
            <a:stCxn id="78" idx="4"/>
            <a:endCxn id="75" idx="0"/>
          </p:cNvCxnSpPr>
          <p:nvPr/>
        </p:nvCxnSpPr>
        <p:spPr>
          <a:xfrm flipH="1">
            <a:off x="6834441" y="3624924"/>
            <a:ext cx="55744" cy="214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r Verbinder 194">
            <a:extLst>
              <a:ext uri="{FF2B5EF4-FFF2-40B4-BE49-F238E27FC236}">
                <a16:creationId xmlns:a16="http://schemas.microsoft.com/office/drawing/2014/main" id="{53E16056-1DC7-1CB0-5F92-8BE6D5501C79}"/>
              </a:ext>
            </a:extLst>
          </p:cNvPr>
          <p:cNvCxnSpPr>
            <a:cxnSpLocks/>
            <a:stCxn id="76" idx="6"/>
            <a:endCxn id="78" idx="3"/>
          </p:cNvCxnSpPr>
          <p:nvPr/>
        </p:nvCxnSpPr>
        <p:spPr>
          <a:xfrm flipV="1">
            <a:off x="6591780" y="3588212"/>
            <a:ext cx="219288" cy="44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r Verbinder 197">
            <a:extLst>
              <a:ext uri="{FF2B5EF4-FFF2-40B4-BE49-F238E27FC236}">
                <a16:creationId xmlns:a16="http://schemas.microsoft.com/office/drawing/2014/main" id="{F4FFA695-7E79-08A1-B2EB-F14D43393C14}"/>
              </a:ext>
            </a:extLst>
          </p:cNvPr>
          <p:cNvCxnSpPr>
            <a:cxnSpLocks/>
            <a:stCxn id="78" idx="2"/>
            <a:endCxn id="87" idx="5"/>
          </p:cNvCxnSpPr>
          <p:nvPr/>
        </p:nvCxnSpPr>
        <p:spPr>
          <a:xfrm flipH="1" flipV="1">
            <a:off x="6500612" y="3337524"/>
            <a:ext cx="277685" cy="1620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9C64E03A-C2F4-996C-8747-573282E1E84E}"/>
              </a:ext>
            </a:extLst>
          </p:cNvPr>
          <p:cNvCxnSpPr>
            <a:cxnSpLocks/>
            <a:stCxn id="76" idx="0"/>
            <a:endCxn id="87" idx="4"/>
          </p:cNvCxnSpPr>
          <p:nvPr/>
        </p:nvCxnSpPr>
        <p:spPr>
          <a:xfrm flipH="1" flipV="1">
            <a:off x="6421495" y="3374236"/>
            <a:ext cx="58397" cy="1328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r Verbinder 203">
            <a:extLst>
              <a:ext uri="{FF2B5EF4-FFF2-40B4-BE49-F238E27FC236}">
                <a16:creationId xmlns:a16="http://schemas.microsoft.com/office/drawing/2014/main" id="{93B56019-B506-6C0F-4D55-B4E50948DE7D}"/>
              </a:ext>
            </a:extLst>
          </p:cNvPr>
          <p:cNvCxnSpPr>
            <a:cxnSpLocks/>
            <a:stCxn id="88" idx="6"/>
            <a:endCxn id="87" idx="2"/>
          </p:cNvCxnSpPr>
          <p:nvPr/>
        </p:nvCxnSpPr>
        <p:spPr>
          <a:xfrm flipV="1">
            <a:off x="6228623" y="3248892"/>
            <a:ext cx="80984" cy="2329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Gerader Verbinder 207">
            <a:extLst>
              <a:ext uri="{FF2B5EF4-FFF2-40B4-BE49-F238E27FC236}">
                <a16:creationId xmlns:a16="http://schemas.microsoft.com/office/drawing/2014/main" id="{7E29561A-D423-3B71-CB2F-4876FA2F6417}"/>
              </a:ext>
            </a:extLst>
          </p:cNvPr>
          <p:cNvCxnSpPr>
            <a:cxnSpLocks/>
            <a:stCxn id="76" idx="1"/>
            <a:endCxn id="88" idx="6"/>
          </p:cNvCxnSpPr>
          <p:nvPr/>
        </p:nvCxnSpPr>
        <p:spPr>
          <a:xfrm flipH="1" flipV="1">
            <a:off x="6228623" y="3481870"/>
            <a:ext cx="172152" cy="6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Gerader Verbinder 210">
            <a:extLst>
              <a:ext uri="{FF2B5EF4-FFF2-40B4-BE49-F238E27FC236}">
                <a16:creationId xmlns:a16="http://schemas.microsoft.com/office/drawing/2014/main" id="{C9885CC1-B449-9119-9BCB-C50084760EC9}"/>
              </a:ext>
            </a:extLst>
          </p:cNvPr>
          <p:cNvCxnSpPr>
            <a:cxnSpLocks/>
            <a:stCxn id="77" idx="0"/>
            <a:endCxn id="76" idx="4"/>
          </p:cNvCxnSpPr>
          <p:nvPr/>
        </p:nvCxnSpPr>
        <p:spPr>
          <a:xfrm flipV="1">
            <a:off x="6479892" y="3757751"/>
            <a:ext cx="0" cy="91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Gerader Verbinder 213">
            <a:extLst>
              <a:ext uri="{FF2B5EF4-FFF2-40B4-BE49-F238E27FC236}">
                <a16:creationId xmlns:a16="http://schemas.microsoft.com/office/drawing/2014/main" id="{6C1BFEC5-4D03-851E-50A1-4E145005978A}"/>
              </a:ext>
            </a:extLst>
          </p:cNvPr>
          <p:cNvCxnSpPr>
            <a:cxnSpLocks/>
            <a:stCxn id="81" idx="7"/>
            <a:endCxn id="76" idx="2"/>
          </p:cNvCxnSpPr>
          <p:nvPr/>
        </p:nvCxnSpPr>
        <p:spPr>
          <a:xfrm flipV="1">
            <a:off x="6204461" y="3632407"/>
            <a:ext cx="163543" cy="128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15B62B0E-D8C8-0727-1C85-4589205ADC41}"/>
              </a:ext>
            </a:extLst>
          </p:cNvPr>
          <p:cNvCxnSpPr>
            <a:cxnSpLocks/>
            <a:stCxn id="75" idx="1"/>
            <a:endCxn id="76" idx="5"/>
          </p:cNvCxnSpPr>
          <p:nvPr/>
        </p:nvCxnSpPr>
        <p:spPr>
          <a:xfrm flipH="1" flipV="1">
            <a:off x="6559009" y="3721039"/>
            <a:ext cx="196315" cy="154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CF69D5AC-A7E4-1B3F-B05F-83A17CEBBF40}"/>
              </a:ext>
            </a:extLst>
          </p:cNvPr>
          <p:cNvCxnSpPr>
            <a:cxnSpLocks/>
            <a:stCxn id="75" idx="7"/>
            <a:endCxn id="72" idx="3"/>
          </p:cNvCxnSpPr>
          <p:nvPr/>
        </p:nvCxnSpPr>
        <p:spPr>
          <a:xfrm flipV="1">
            <a:off x="6913558" y="3863292"/>
            <a:ext cx="222182" cy="124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C4C0B9AA-9967-9ABD-5785-0BCD35B41B0B}"/>
              </a:ext>
            </a:extLst>
          </p:cNvPr>
          <p:cNvCxnSpPr>
            <a:cxnSpLocks/>
            <a:stCxn id="75" idx="2"/>
            <a:endCxn id="77" idx="6"/>
          </p:cNvCxnSpPr>
          <p:nvPr/>
        </p:nvCxnSpPr>
        <p:spPr>
          <a:xfrm flipH="1">
            <a:off x="6591780" y="3964392"/>
            <a:ext cx="130773" cy="10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Gerader Verbinder 225">
            <a:extLst>
              <a:ext uri="{FF2B5EF4-FFF2-40B4-BE49-F238E27FC236}">
                <a16:creationId xmlns:a16="http://schemas.microsoft.com/office/drawing/2014/main" id="{8CF21FD8-B065-969F-1966-C719096E5050}"/>
              </a:ext>
            </a:extLst>
          </p:cNvPr>
          <p:cNvCxnSpPr>
            <a:cxnSpLocks/>
            <a:stCxn id="75" idx="3"/>
            <a:endCxn id="79" idx="7"/>
          </p:cNvCxnSpPr>
          <p:nvPr/>
        </p:nvCxnSpPr>
        <p:spPr>
          <a:xfrm flipH="1">
            <a:off x="6634976" y="4053024"/>
            <a:ext cx="120348" cy="13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B16D4470-B4BF-99B6-78AA-D53F140561CD}"/>
              </a:ext>
            </a:extLst>
          </p:cNvPr>
          <p:cNvCxnSpPr>
            <a:cxnSpLocks/>
            <a:stCxn id="79" idx="2"/>
            <a:endCxn id="83" idx="6"/>
          </p:cNvCxnSpPr>
          <p:nvPr/>
        </p:nvCxnSpPr>
        <p:spPr>
          <a:xfrm flipH="1" flipV="1">
            <a:off x="6274036" y="4251685"/>
            <a:ext cx="169935" cy="24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Gerader Verbinder 231">
            <a:extLst>
              <a:ext uri="{FF2B5EF4-FFF2-40B4-BE49-F238E27FC236}">
                <a16:creationId xmlns:a16="http://schemas.microsoft.com/office/drawing/2014/main" id="{45195DB6-DAC9-2D41-B53A-075D1A65C1D8}"/>
              </a:ext>
            </a:extLst>
          </p:cNvPr>
          <p:cNvCxnSpPr>
            <a:cxnSpLocks/>
            <a:stCxn id="77" idx="3"/>
            <a:endCxn id="83" idx="7"/>
          </p:cNvCxnSpPr>
          <p:nvPr/>
        </p:nvCxnSpPr>
        <p:spPr>
          <a:xfrm flipH="1">
            <a:off x="6241265" y="4063690"/>
            <a:ext cx="159510" cy="993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Gerader Verbinder 234">
            <a:extLst>
              <a:ext uri="{FF2B5EF4-FFF2-40B4-BE49-F238E27FC236}">
                <a16:creationId xmlns:a16="http://schemas.microsoft.com/office/drawing/2014/main" id="{70405B4B-6F24-55D7-C757-596AF293C81C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5880325" y="4196731"/>
            <a:ext cx="169935" cy="549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FE77FD9B-1755-B9AB-0D98-052D8D63F9BB}"/>
              </a:ext>
            </a:extLst>
          </p:cNvPr>
          <p:cNvCxnSpPr>
            <a:cxnSpLocks/>
            <a:stCxn id="95" idx="0"/>
            <a:endCxn id="90" idx="2"/>
          </p:cNvCxnSpPr>
          <p:nvPr/>
        </p:nvCxnSpPr>
        <p:spPr>
          <a:xfrm flipV="1">
            <a:off x="5386903" y="2876197"/>
            <a:ext cx="282280" cy="16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43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C8F6-4881-BE13-D1D6-3AC40473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thinning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192EB3-5016-ED48-BF2A-B6C9FF16D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47" y="1600201"/>
            <a:ext cx="11990294" cy="4525963"/>
          </a:xfrm>
        </p:spPr>
        <p:txBody>
          <a:bodyPr/>
          <a:lstStyle/>
          <a:p>
            <a:r>
              <a:rPr lang="de-DE" dirty="0"/>
              <a:t>https://cran.r-project.org/web/packages/GeoThinneR/vignettes/GeoThinneR.html</a:t>
            </a:r>
          </a:p>
        </p:txBody>
      </p:sp>
    </p:spTree>
    <p:extLst>
      <p:ext uri="{BB962C8B-B14F-4D97-AF65-F5344CB8AC3E}">
        <p14:creationId xmlns:p14="http://schemas.microsoft.com/office/powerpoint/2010/main" val="379412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9528D-BD48-5D0B-C5AE-44CE4C36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Sample standardisation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1CB70A-A6DA-79BC-EFE3-27FC5C2AF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6836" y="1600201"/>
            <a:ext cx="5384800" cy="4983161"/>
          </a:xfrm>
        </p:spPr>
        <p:txBody>
          <a:bodyPr>
            <a:normAutofit/>
          </a:bodyPr>
          <a:lstStyle/>
          <a:p>
            <a:r>
              <a:rPr lang="en-GB" noProof="0" dirty="0"/>
              <a:t>We want to compare </a:t>
            </a:r>
            <a:r>
              <a:rPr lang="en-GB" noProof="0" dirty="0">
                <a:solidFill>
                  <a:schemeClr val="accent1"/>
                </a:solidFill>
              </a:rPr>
              <a:t>species richness</a:t>
            </a:r>
            <a:r>
              <a:rPr lang="en-GB" noProof="0" dirty="0"/>
              <a:t> between two forests</a:t>
            </a:r>
          </a:p>
          <a:p>
            <a:r>
              <a:rPr lang="en-GB" noProof="0" dirty="0"/>
              <a:t>Forest A has 4 species, forest B 2</a:t>
            </a:r>
          </a:p>
          <a:p>
            <a:r>
              <a:rPr lang="en-GB" noProof="0" dirty="0"/>
              <a:t>However, sampling was much higher in forest A</a:t>
            </a:r>
          </a:p>
          <a:p>
            <a:r>
              <a:rPr lang="en-GB" noProof="0" dirty="0"/>
              <a:t>How can we inform our Golems about the </a:t>
            </a:r>
            <a:r>
              <a:rPr lang="en-GB" noProof="0" dirty="0">
                <a:solidFill>
                  <a:schemeClr val="accent1"/>
                </a:solidFill>
              </a:rPr>
              <a:t>messy reality of data </a:t>
            </a:r>
            <a:r>
              <a:rPr lang="en-GB" noProof="0" dirty="0"/>
              <a:t>collection</a:t>
            </a:r>
          </a:p>
          <a:p>
            <a:pPr lvl="1"/>
            <a:r>
              <a:rPr lang="en-GB" noProof="0" dirty="0"/>
              <a:t>Sampling effort and spatial bias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E50C342-E1B5-1EAB-0F8D-94E56CE9A42B}"/>
              </a:ext>
            </a:extLst>
          </p:cNvPr>
          <p:cNvGrpSpPr>
            <a:grpSpLocks noChangeAspect="1"/>
          </p:cNvGrpSpPr>
          <p:nvPr/>
        </p:nvGrpSpPr>
        <p:grpSpPr>
          <a:xfrm>
            <a:off x="5622782" y="1554039"/>
            <a:ext cx="6266636" cy="4826605"/>
            <a:chOff x="823253" y="1105785"/>
            <a:chExt cx="7205365" cy="554962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92EAF27-054A-2F66-7DEE-90D280F93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570" y="3379130"/>
              <a:ext cx="2006930" cy="23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79D40B2-C4CC-1553-2708-946A56B344B1}"/>
                </a:ext>
              </a:extLst>
            </p:cNvPr>
            <p:cNvSpPr/>
            <p:nvPr/>
          </p:nvSpPr>
          <p:spPr>
            <a:xfrm>
              <a:off x="1798570" y="2114560"/>
              <a:ext cx="534390" cy="54179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DF20611-7B7F-C9AC-8F68-38A5EBAAF7CB}"/>
                </a:ext>
              </a:extLst>
            </p:cNvPr>
            <p:cNvSpPr/>
            <p:nvPr/>
          </p:nvSpPr>
          <p:spPr>
            <a:xfrm>
              <a:off x="2877246" y="2192127"/>
              <a:ext cx="534390" cy="54179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926C348-E3BF-8AC4-C066-50E365EE0179}"/>
                </a:ext>
              </a:extLst>
            </p:cNvPr>
            <p:cNvSpPr/>
            <p:nvPr/>
          </p:nvSpPr>
          <p:spPr>
            <a:xfrm>
              <a:off x="2342856" y="1688533"/>
              <a:ext cx="534390" cy="54179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BB74F44-2480-CE2C-551D-A297DF5A13B6}"/>
                </a:ext>
              </a:extLst>
            </p:cNvPr>
            <p:cNvSpPr/>
            <p:nvPr/>
          </p:nvSpPr>
          <p:spPr>
            <a:xfrm>
              <a:off x="2228062" y="2692729"/>
              <a:ext cx="534390" cy="541791"/>
            </a:xfrm>
            <a:prstGeom prst="ellipse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14A3543-C47B-B64A-445A-B78AB368F48B}"/>
                </a:ext>
              </a:extLst>
            </p:cNvPr>
            <p:cNvSpPr/>
            <p:nvPr/>
          </p:nvSpPr>
          <p:spPr>
            <a:xfrm>
              <a:off x="2887142" y="2785628"/>
              <a:ext cx="534390" cy="541791"/>
            </a:xfrm>
            <a:prstGeom prst="ellipse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438BF7E-54D2-1BE7-441B-9689C446F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681" y="3429000"/>
              <a:ext cx="1255368" cy="1464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127313E-0E73-724B-0922-0B4D3C980286}"/>
                </a:ext>
              </a:extLst>
            </p:cNvPr>
            <p:cNvSpPr/>
            <p:nvPr/>
          </p:nvSpPr>
          <p:spPr>
            <a:xfrm>
              <a:off x="6226087" y="2062849"/>
              <a:ext cx="534390" cy="54179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96926D4-5F6A-0251-F088-F51EDF707DBE}"/>
                </a:ext>
              </a:extLst>
            </p:cNvPr>
            <p:cNvSpPr/>
            <p:nvPr/>
          </p:nvSpPr>
          <p:spPr>
            <a:xfrm>
              <a:off x="7304763" y="2140416"/>
              <a:ext cx="534390" cy="54179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97C57E-550E-1999-22A2-41EDED0DD4BD}"/>
                </a:ext>
              </a:extLst>
            </p:cNvPr>
            <p:cNvSpPr/>
            <p:nvPr/>
          </p:nvSpPr>
          <p:spPr>
            <a:xfrm>
              <a:off x="6770373" y="1636822"/>
              <a:ext cx="534390" cy="54179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D383F98C-2523-635A-90BD-37F14753AE86}"/>
                </a:ext>
              </a:extLst>
            </p:cNvPr>
            <p:cNvSpPr/>
            <p:nvPr/>
          </p:nvSpPr>
          <p:spPr>
            <a:xfrm>
              <a:off x="6655579" y="2641018"/>
              <a:ext cx="534390" cy="541791"/>
            </a:xfrm>
            <a:prstGeom prst="ellipse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BB76284-F79C-512A-0FDE-F31D6C3A234F}"/>
                </a:ext>
              </a:extLst>
            </p:cNvPr>
            <p:cNvSpPr/>
            <p:nvPr/>
          </p:nvSpPr>
          <p:spPr>
            <a:xfrm>
              <a:off x="7314659" y="2733917"/>
              <a:ext cx="534390" cy="541791"/>
            </a:xfrm>
            <a:prstGeom prst="ellipse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919DFCE8-C0E3-C547-16B0-4E94F4D60101}"/>
                </a:ext>
              </a:extLst>
            </p:cNvPr>
            <p:cNvSpPr/>
            <p:nvPr/>
          </p:nvSpPr>
          <p:spPr>
            <a:xfrm>
              <a:off x="7494228" y="5040048"/>
              <a:ext cx="534390" cy="54179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45AE93D-459A-1B99-9A6A-B2498D455CCE}"/>
                </a:ext>
              </a:extLst>
            </p:cNvPr>
            <p:cNvSpPr/>
            <p:nvPr/>
          </p:nvSpPr>
          <p:spPr>
            <a:xfrm>
              <a:off x="6845044" y="5540650"/>
              <a:ext cx="534390" cy="541791"/>
            </a:xfrm>
            <a:prstGeom prst="ellipse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22EDB25-0721-2E83-5113-97572A40148D}"/>
                </a:ext>
              </a:extLst>
            </p:cNvPr>
            <p:cNvSpPr/>
            <p:nvPr/>
          </p:nvSpPr>
          <p:spPr>
            <a:xfrm>
              <a:off x="3134545" y="5520113"/>
              <a:ext cx="534390" cy="54179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07C13C4-F246-54AE-722F-123AE60E9F0E}"/>
                </a:ext>
              </a:extLst>
            </p:cNvPr>
            <p:cNvSpPr/>
            <p:nvPr/>
          </p:nvSpPr>
          <p:spPr>
            <a:xfrm>
              <a:off x="1932168" y="5450195"/>
              <a:ext cx="534390" cy="54179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D474909-F6C1-9BA3-1E6F-F972D9FB0222}"/>
                </a:ext>
              </a:extLst>
            </p:cNvPr>
            <p:cNvSpPr/>
            <p:nvPr/>
          </p:nvSpPr>
          <p:spPr>
            <a:xfrm>
              <a:off x="2485361" y="6020715"/>
              <a:ext cx="534390" cy="541791"/>
            </a:xfrm>
            <a:prstGeom prst="ellipse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D27FED5-00FB-5551-B2C0-86EF033BC7EF}"/>
                </a:ext>
              </a:extLst>
            </p:cNvPr>
            <p:cNvSpPr/>
            <p:nvPr/>
          </p:nvSpPr>
          <p:spPr>
            <a:xfrm>
              <a:off x="3144441" y="6113614"/>
              <a:ext cx="534390" cy="541791"/>
            </a:xfrm>
            <a:prstGeom prst="ellipse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C1FD18D-AE29-CA4A-6F35-6D3D693FAC6C}"/>
                </a:ext>
              </a:extLst>
            </p:cNvPr>
            <p:cNvSpPr txBox="1"/>
            <p:nvPr/>
          </p:nvSpPr>
          <p:spPr>
            <a:xfrm>
              <a:off x="1924370" y="1105785"/>
              <a:ext cx="1588040" cy="530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noProof="0" dirty="0"/>
                <a:t>Locality A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FE2E5DD-50ED-7048-EC21-A4ABCE9B41CB}"/>
                </a:ext>
              </a:extLst>
            </p:cNvPr>
            <p:cNvSpPr txBox="1"/>
            <p:nvPr/>
          </p:nvSpPr>
          <p:spPr>
            <a:xfrm>
              <a:off x="6402718" y="1116098"/>
              <a:ext cx="1575139" cy="530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noProof="0" dirty="0"/>
                <a:t>Locality B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8E15AB29-685A-E22E-D97A-4D6AFF1E625E}"/>
                </a:ext>
              </a:extLst>
            </p:cNvPr>
            <p:cNvSpPr txBox="1"/>
            <p:nvPr/>
          </p:nvSpPr>
          <p:spPr>
            <a:xfrm rot="16200000">
              <a:off x="231905" y="3920917"/>
              <a:ext cx="20136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noProof="0" dirty="0"/>
                <a:t>High sampling </a:t>
              </a:r>
            </a:p>
            <a:p>
              <a:pPr algn="ctr"/>
              <a:r>
                <a:rPr lang="en-GB" sz="2400" noProof="0" dirty="0"/>
                <a:t>intensity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ED2A296-CB63-A9F8-E159-E7C165E5C768}"/>
                </a:ext>
              </a:extLst>
            </p:cNvPr>
            <p:cNvSpPr txBox="1"/>
            <p:nvPr/>
          </p:nvSpPr>
          <p:spPr>
            <a:xfrm rot="16200000">
              <a:off x="5107116" y="3806969"/>
              <a:ext cx="19547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noProof="0" dirty="0"/>
                <a:t>Low sampling </a:t>
              </a:r>
            </a:p>
            <a:p>
              <a:pPr algn="ctr"/>
              <a:r>
                <a:rPr lang="en-GB" sz="2400" noProof="0" dirty="0"/>
                <a:t>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284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D09A3-C566-A3CE-C46C-B0DF639B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not </a:t>
            </a:r>
            <a:r>
              <a:rPr lang="de-DE" dirty="0" err="1"/>
              <a:t>loosing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469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F3081-04F1-05B7-A75E-EB877635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</a:rPr>
              <a:t>Criticism</a:t>
            </a:r>
            <a:r>
              <a:rPr lang="de-DE" dirty="0"/>
              <a:t> – Sample </a:t>
            </a:r>
            <a:r>
              <a:rPr lang="de-DE" dirty="0" err="1"/>
              <a:t>standardisation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496009-8714-46CF-2CF3-434A842B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992127"/>
          </a:xfrm>
        </p:spPr>
        <p:txBody>
          <a:bodyPr>
            <a:normAutofit fontScale="92500"/>
          </a:bodyPr>
          <a:lstStyle/>
          <a:p>
            <a:r>
              <a:rPr lang="en-US" dirty="0"/>
              <a:t>Standardization methods like rarefaction </a:t>
            </a:r>
            <a:r>
              <a:rPr lang="en-US" dirty="0">
                <a:solidFill>
                  <a:schemeClr val="accent1"/>
                </a:solidFill>
              </a:rPr>
              <a:t>throw away perfectly good data</a:t>
            </a:r>
          </a:p>
          <a:p>
            <a:pPr lvl="1"/>
            <a:r>
              <a:rPr lang="en-US" dirty="0"/>
              <a:t>This sacrifices statistical power and increases uncertainty</a:t>
            </a:r>
          </a:p>
          <a:p>
            <a:r>
              <a:rPr lang="en-US" dirty="0"/>
              <a:t>We are </a:t>
            </a:r>
            <a:r>
              <a:rPr lang="en-US" dirty="0">
                <a:solidFill>
                  <a:schemeClr val="accent1"/>
                </a:solidFill>
              </a:rPr>
              <a:t>no</a:t>
            </a:r>
            <a:r>
              <a:rPr lang="en-US" dirty="0"/>
              <a:t> longer in </a:t>
            </a:r>
            <a:r>
              <a:rPr lang="en-US" dirty="0">
                <a:solidFill>
                  <a:schemeClr val="accent1"/>
                </a:solidFill>
              </a:rPr>
              <a:t>control of the Golem</a:t>
            </a:r>
          </a:p>
          <a:p>
            <a:pPr lvl="1"/>
            <a:r>
              <a:rPr lang="en-US" dirty="0"/>
              <a:t>We need to trust pre-specified tools and algorithms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Golem can not learn </a:t>
            </a:r>
            <a:r>
              <a:rPr lang="en-US" dirty="0"/>
              <a:t>about the real world</a:t>
            </a:r>
          </a:p>
          <a:p>
            <a:pPr lvl="1"/>
            <a:r>
              <a:rPr lang="en-US" dirty="0"/>
              <a:t>Variation in sampling effort isn't a nuisance; it's part of the generative process</a:t>
            </a:r>
          </a:p>
          <a:p>
            <a:pPr lvl="1"/>
            <a:r>
              <a:rPr lang="en-US" dirty="0"/>
              <a:t>No information transfer</a:t>
            </a:r>
          </a:p>
          <a:p>
            <a:r>
              <a:rPr lang="en-US" dirty="0"/>
              <a:t>The better solution is to </a:t>
            </a:r>
            <a:r>
              <a:rPr lang="en-US" dirty="0">
                <a:solidFill>
                  <a:schemeClr val="accent1"/>
                </a:solidFill>
              </a:rPr>
              <a:t>build the sampling process into our model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97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12907-879A-B951-615B-7DE77365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14"/>
            <a:ext cx="10972800" cy="1143000"/>
          </a:xfrm>
        </p:spPr>
        <p:txBody>
          <a:bodyPr/>
          <a:lstStyle/>
          <a:p>
            <a:r>
              <a:rPr lang="en-GB" noProof="0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1D547B-CAA0-4F0A-2863-F35A76FED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936812"/>
            <a:ext cx="11732821" cy="5921187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GB" noProof="0" dirty="0"/>
              <a:t>Sampling effort is heterogenic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Same places are better sampled, some less</a:t>
            </a:r>
          </a:p>
          <a:p>
            <a:pPr lvl="1">
              <a:lnSpc>
                <a:spcPct val="120000"/>
              </a:lnSpc>
            </a:pPr>
            <a:r>
              <a:rPr lang="en-GB" noProof="0" dirty="0"/>
              <a:t>Methods like rarefaction, bootstrapping and coverage based r</a:t>
            </a:r>
            <a:r>
              <a:rPr lang="en-GB" dirty="0" err="1"/>
              <a:t>arefaction</a:t>
            </a:r>
            <a:r>
              <a:rPr lang="en-GB" dirty="0"/>
              <a:t> can solve this (to some degree …)</a:t>
            </a:r>
          </a:p>
          <a:p>
            <a:pPr>
              <a:lnSpc>
                <a:spcPct val="120000"/>
              </a:lnSpc>
            </a:pPr>
            <a:r>
              <a:rPr lang="en-GB" dirty="0"/>
              <a:t>N</a:t>
            </a:r>
            <a:r>
              <a:rPr lang="en-GB" noProof="0" dirty="0" err="1"/>
              <a:t>earby</a:t>
            </a:r>
            <a:r>
              <a:rPr lang="en-GB" noProof="0" dirty="0"/>
              <a:t> samples tend to be more similar</a:t>
            </a:r>
          </a:p>
          <a:p>
            <a:pPr lvl="1">
              <a:lnSpc>
                <a:spcPct val="120000"/>
              </a:lnSpc>
            </a:pPr>
            <a:r>
              <a:rPr lang="en-GB" noProof="0" dirty="0"/>
              <a:t>Spatially-autocorrelated samples are not independent, leading to </a:t>
            </a:r>
            <a:r>
              <a:rPr lang="en-GB" dirty="0"/>
              <a:t>overfitting </a:t>
            </a:r>
          </a:p>
          <a:p>
            <a:pPr lvl="1">
              <a:lnSpc>
                <a:spcPct val="120000"/>
              </a:lnSpc>
            </a:pPr>
            <a:r>
              <a:rPr lang="en-GB" noProof="0" dirty="0"/>
              <a:t>Can be solved by </a:t>
            </a:r>
            <a:r>
              <a:rPr lang="en-GB" dirty="0"/>
              <a:t>spatial thinning</a:t>
            </a:r>
          </a:p>
          <a:p>
            <a:pPr>
              <a:lnSpc>
                <a:spcPct val="120000"/>
              </a:lnSpc>
            </a:pPr>
            <a:r>
              <a:rPr lang="en-GB" noProof="0" dirty="0"/>
              <a:t>All these </a:t>
            </a:r>
            <a:r>
              <a:rPr lang="en-GB" noProof="0" dirty="0" err="1"/>
              <a:t>approache</a:t>
            </a:r>
            <a:r>
              <a:rPr lang="en-GB" dirty="0"/>
              <a:t>s throw away data and do not allow information transfer</a:t>
            </a:r>
          </a:p>
          <a:p>
            <a:pPr lvl="1">
              <a:lnSpc>
                <a:spcPct val="120000"/>
              </a:lnSpc>
            </a:pPr>
            <a:r>
              <a:rPr lang="en-GB" noProof="0" dirty="0"/>
              <a:t>Instead, we should b</a:t>
            </a:r>
            <a:r>
              <a:rPr lang="en-US" dirty="0" err="1"/>
              <a:t>uild</a:t>
            </a:r>
            <a:r>
              <a:rPr lang="en-US" dirty="0"/>
              <a:t> a smarter model that fits the data's reality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271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1FE5B2-97F0-569C-4569-36A298A2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Sample standardisation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156C21-1C12-8327-1F2C-D9DA24AB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Rarefaction</a:t>
            </a:r>
          </a:p>
          <a:p>
            <a:r>
              <a:rPr lang="en-GB" noProof="0" dirty="0"/>
              <a:t>Sampling more individuals almost always yields more species</a:t>
            </a:r>
          </a:p>
          <a:p>
            <a:r>
              <a:rPr lang="en-GB" noProof="0" dirty="0" err="1">
                <a:solidFill>
                  <a:schemeClr val="accent1"/>
                </a:solidFill>
              </a:rPr>
              <a:t>Downsample</a:t>
            </a:r>
            <a:r>
              <a:rPr lang="en-GB" noProof="0" dirty="0"/>
              <a:t> to equal number of sampled individuals</a:t>
            </a:r>
          </a:p>
          <a:p>
            <a:pPr lvl="1"/>
            <a:r>
              <a:rPr lang="en-GB" noProof="0" dirty="0"/>
              <a:t>What is the expected number of species we would have found in forest A if we had stopped after 100 individuals?</a:t>
            </a:r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1916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260C3-A32F-36D1-8BF8-0A7A209D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Rarefaction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E212504-5109-FEF0-D4FA-1F89A5D1F9E7}"/>
              </a:ext>
            </a:extLst>
          </p:cNvPr>
          <p:cNvCxnSpPr>
            <a:cxnSpLocks/>
          </p:cNvCxnSpPr>
          <p:nvPr/>
        </p:nvCxnSpPr>
        <p:spPr>
          <a:xfrm>
            <a:off x="1976582" y="2373745"/>
            <a:ext cx="0" cy="355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B3C2E40-BCE2-9AAA-13E9-FA80E0862385}"/>
              </a:ext>
            </a:extLst>
          </p:cNvPr>
          <p:cNvCxnSpPr>
            <a:cxnSpLocks/>
          </p:cNvCxnSpPr>
          <p:nvPr/>
        </p:nvCxnSpPr>
        <p:spPr>
          <a:xfrm flipH="1">
            <a:off x="1976582" y="5929745"/>
            <a:ext cx="56803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142AABC-E681-7F3D-AFDC-7BDEDB54B990}"/>
              </a:ext>
            </a:extLst>
          </p:cNvPr>
          <p:cNvGrpSpPr/>
          <p:nvPr/>
        </p:nvGrpSpPr>
        <p:grpSpPr>
          <a:xfrm>
            <a:off x="2352964" y="5391619"/>
            <a:ext cx="173181" cy="240290"/>
            <a:chOff x="2618508" y="5213926"/>
            <a:chExt cx="173181" cy="240290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FEB27BF-B8FD-4E53-4D73-E5177629A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8508" y="5213927"/>
              <a:ext cx="173181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82A2C0EA-CBDE-269E-C5CA-95AECD2B4F32}"/>
                </a:ext>
              </a:extLst>
            </p:cNvPr>
            <p:cNvCxnSpPr>
              <a:cxnSpLocks/>
            </p:cNvCxnSpPr>
            <p:nvPr/>
          </p:nvCxnSpPr>
          <p:spPr>
            <a:xfrm>
              <a:off x="2639289" y="5213926"/>
              <a:ext cx="152400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F715DB0-F27D-9E45-A308-EE2BB0BE1EBB}"/>
              </a:ext>
            </a:extLst>
          </p:cNvPr>
          <p:cNvGrpSpPr/>
          <p:nvPr/>
        </p:nvGrpSpPr>
        <p:grpSpPr>
          <a:xfrm>
            <a:off x="2789380" y="4973638"/>
            <a:ext cx="173181" cy="240290"/>
            <a:chOff x="2618508" y="5213926"/>
            <a:chExt cx="173181" cy="240290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813C9DE-B90C-1FAD-FF6E-EA4610D8E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8508" y="5213927"/>
              <a:ext cx="173181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6C6DF7-A946-BC13-FA80-639A05652EF7}"/>
                </a:ext>
              </a:extLst>
            </p:cNvPr>
            <p:cNvCxnSpPr>
              <a:cxnSpLocks/>
            </p:cNvCxnSpPr>
            <p:nvPr/>
          </p:nvCxnSpPr>
          <p:spPr>
            <a:xfrm>
              <a:off x="2639289" y="5213926"/>
              <a:ext cx="152400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59E85A4-569D-2B8A-A857-515982ED24A6}"/>
              </a:ext>
            </a:extLst>
          </p:cNvPr>
          <p:cNvGrpSpPr/>
          <p:nvPr/>
        </p:nvGrpSpPr>
        <p:grpSpPr>
          <a:xfrm>
            <a:off x="3320471" y="4654983"/>
            <a:ext cx="173181" cy="240290"/>
            <a:chOff x="2618508" y="5213926"/>
            <a:chExt cx="173181" cy="240290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B65286BA-CA27-8034-D3F4-8CF1326F9B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8508" y="5213927"/>
              <a:ext cx="173181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1D94E1C6-9E8A-3E41-D020-3F2B0B45719B}"/>
                </a:ext>
              </a:extLst>
            </p:cNvPr>
            <p:cNvCxnSpPr>
              <a:cxnSpLocks/>
            </p:cNvCxnSpPr>
            <p:nvPr/>
          </p:nvCxnSpPr>
          <p:spPr>
            <a:xfrm>
              <a:off x="2639289" y="5213926"/>
              <a:ext cx="152400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53B9150-FA4B-A56A-AD65-8585DD376A33}"/>
              </a:ext>
            </a:extLst>
          </p:cNvPr>
          <p:cNvGrpSpPr/>
          <p:nvPr/>
        </p:nvGrpSpPr>
        <p:grpSpPr>
          <a:xfrm>
            <a:off x="3860799" y="4534839"/>
            <a:ext cx="173181" cy="240290"/>
            <a:chOff x="2618508" y="5213926"/>
            <a:chExt cx="173181" cy="240290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6BB2ABDA-B0BD-162B-8D1E-C5B6FB1D76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8508" y="5213927"/>
              <a:ext cx="173181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11539B2-B584-778A-A612-A51905602376}"/>
                </a:ext>
              </a:extLst>
            </p:cNvPr>
            <p:cNvCxnSpPr>
              <a:cxnSpLocks/>
            </p:cNvCxnSpPr>
            <p:nvPr/>
          </p:nvCxnSpPr>
          <p:spPr>
            <a:xfrm>
              <a:off x="2639289" y="5213926"/>
              <a:ext cx="152400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F545EAB-3659-FDBC-4C65-665CF815E366}"/>
              </a:ext>
            </a:extLst>
          </p:cNvPr>
          <p:cNvGrpSpPr/>
          <p:nvPr/>
        </p:nvGrpSpPr>
        <p:grpSpPr>
          <a:xfrm>
            <a:off x="4401127" y="4534841"/>
            <a:ext cx="173181" cy="240290"/>
            <a:chOff x="2618508" y="5213926"/>
            <a:chExt cx="173181" cy="240290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549B488-88D5-D79D-4B07-1A2676847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8508" y="5213927"/>
              <a:ext cx="173181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D7E4F3D-61C0-AEEC-4718-D50EB66068BB}"/>
                </a:ext>
              </a:extLst>
            </p:cNvPr>
            <p:cNvCxnSpPr>
              <a:cxnSpLocks/>
            </p:cNvCxnSpPr>
            <p:nvPr/>
          </p:nvCxnSpPr>
          <p:spPr>
            <a:xfrm>
              <a:off x="2639289" y="5213926"/>
              <a:ext cx="152400" cy="240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BB6B4C1-5F08-20CC-1AC4-D0604858A427}"/>
              </a:ext>
            </a:extLst>
          </p:cNvPr>
          <p:cNvGrpSpPr/>
          <p:nvPr/>
        </p:nvGrpSpPr>
        <p:grpSpPr>
          <a:xfrm>
            <a:off x="8164650" y="2538107"/>
            <a:ext cx="912429" cy="847087"/>
            <a:chOff x="8164650" y="2538107"/>
            <a:chExt cx="912429" cy="847087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5F607BC-B165-B63D-D639-9EC9C935E6DC}"/>
                </a:ext>
              </a:extLst>
            </p:cNvPr>
            <p:cNvSpPr/>
            <p:nvPr/>
          </p:nvSpPr>
          <p:spPr>
            <a:xfrm>
              <a:off x="8236026" y="2651906"/>
              <a:ext cx="223776" cy="2506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A07D6EC2-562E-2F9F-BAFD-65C70BBDFAB6}"/>
                </a:ext>
              </a:extLst>
            </p:cNvPr>
            <p:cNvSpPr/>
            <p:nvPr/>
          </p:nvSpPr>
          <p:spPr>
            <a:xfrm>
              <a:off x="8853303" y="2660278"/>
              <a:ext cx="223776" cy="25068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C27860AC-6723-5C6F-C542-AF2FF4C49983}"/>
                </a:ext>
              </a:extLst>
            </p:cNvPr>
            <p:cNvSpPr/>
            <p:nvPr/>
          </p:nvSpPr>
          <p:spPr>
            <a:xfrm>
              <a:off x="8587570" y="2897126"/>
              <a:ext cx="223776" cy="2506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3814A067-D089-DAE4-4CAB-7BC0A2F33E3D}"/>
                </a:ext>
              </a:extLst>
            </p:cNvPr>
            <p:cNvSpPr/>
            <p:nvPr/>
          </p:nvSpPr>
          <p:spPr>
            <a:xfrm>
              <a:off x="8164650" y="3134506"/>
              <a:ext cx="223776" cy="2506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E572BEF-881E-C0F8-4A22-BF164546644A}"/>
                </a:ext>
              </a:extLst>
            </p:cNvPr>
            <p:cNvSpPr/>
            <p:nvPr/>
          </p:nvSpPr>
          <p:spPr>
            <a:xfrm>
              <a:off x="8540119" y="2538107"/>
              <a:ext cx="223776" cy="2506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2297E65-9AD5-CC64-4125-A203E18486CD}"/>
              </a:ext>
            </a:extLst>
          </p:cNvPr>
          <p:cNvGrpSpPr/>
          <p:nvPr/>
        </p:nvGrpSpPr>
        <p:grpSpPr>
          <a:xfrm>
            <a:off x="8934287" y="2248401"/>
            <a:ext cx="864200" cy="856361"/>
            <a:chOff x="8934287" y="2248401"/>
            <a:chExt cx="864200" cy="856361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71FF169E-83A2-3FFC-F00F-0585C3C9E3A1}"/>
                </a:ext>
              </a:extLst>
            </p:cNvPr>
            <p:cNvSpPr/>
            <p:nvPr/>
          </p:nvSpPr>
          <p:spPr>
            <a:xfrm>
              <a:off x="9502336" y="2319778"/>
              <a:ext cx="223776" cy="250688"/>
            </a:xfrm>
            <a:prstGeom prst="ellipse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515A5293-DC7A-0024-CCF8-30299C55FC84}"/>
                </a:ext>
              </a:extLst>
            </p:cNvPr>
            <p:cNvGrpSpPr/>
            <p:nvPr/>
          </p:nvGrpSpPr>
          <p:grpSpPr>
            <a:xfrm>
              <a:off x="8934287" y="2248401"/>
              <a:ext cx="864200" cy="856361"/>
              <a:chOff x="8934287" y="2248401"/>
              <a:chExt cx="864200" cy="856361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6E344E83-A776-CF88-C352-B54ED634F009}"/>
                  </a:ext>
                </a:extLst>
              </p:cNvPr>
              <p:cNvSpPr/>
              <p:nvPr/>
            </p:nvSpPr>
            <p:spPr>
              <a:xfrm>
                <a:off x="9574711" y="2621096"/>
                <a:ext cx="223776" cy="25068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57FD2638-FD42-5C20-E93E-579060C0FB2C}"/>
                  </a:ext>
                </a:extLst>
              </p:cNvPr>
              <p:cNvSpPr/>
              <p:nvPr/>
            </p:nvSpPr>
            <p:spPr>
              <a:xfrm>
                <a:off x="9269951" y="2854074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0604FFC1-0371-E3AE-9CF2-7AA1736B8208}"/>
                  </a:ext>
                </a:extLst>
              </p:cNvPr>
              <p:cNvSpPr/>
              <p:nvPr/>
            </p:nvSpPr>
            <p:spPr>
              <a:xfrm>
                <a:off x="9214007" y="2412763"/>
                <a:ext cx="223776" cy="2506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9CF997E-EC9D-EA09-888F-57D0928D89B0}"/>
                  </a:ext>
                </a:extLst>
              </p:cNvPr>
              <p:cNvSpPr/>
              <p:nvPr/>
            </p:nvSpPr>
            <p:spPr>
              <a:xfrm>
                <a:off x="8934287" y="2248401"/>
                <a:ext cx="223776" cy="2506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8DCDC9A8-931A-47B9-D93C-B860D6873B7A}"/>
              </a:ext>
            </a:extLst>
          </p:cNvPr>
          <p:cNvGrpSpPr/>
          <p:nvPr/>
        </p:nvGrpSpPr>
        <p:grpSpPr>
          <a:xfrm>
            <a:off x="8587570" y="3185233"/>
            <a:ext cx="951570" cy="689344"/>
            <a:chOff x="8587570" y="3185233"/>
            <a:chExt cx="951570" cy="68934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E33AD655-E271-CF2B-A4EA-216592532861}"/>
                </a:ext>
              </a:extLst>
            </p:cNvPr>
            <p:cNvSpPr/>
            <p:nvPr/>
          </p:nvSpPr>
          <p:spPr>
            <a:xfrm>
              <a:off x="8933090" y="3185233"/>
              <a:ext cx="223776" cy="250688"/>
            </a:xfrm>
            <a:prstGeom prst="ellipse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7F8A38E1-BBFD-0E7A-64A1-A6DA952B4FF3}"/>
                </a:ext>
              </a:extLst>
            </p:cNvPr>
            <p:cNvSpPr/>
            <p:nvPr/>
          </p:nvSpPr>
          <p:spPr>
            <a:xfrm>
              <a:off x="9278560" y="3221918"/>
              <a:ext cx="223776" cy="2506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2E0FAD5-0161-BDC1-4065-5642083842C5}"/>
                </a:ext>
              </a:extLst>
            </p:cNvPr>
            <p:cNvSpPr/>
            <p:nvPr/>
          </p:nvSpPr>
          <p:spPr>
            <a:xfrm>
              <a:off x="8921653" y="3568935"/>
              <a:ext cx="223776" cy="2506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4FCE09C-5745-DC35-75DA-170D7BD1392F}"/>
                </a:ext>
              </a:extLst>
            </p:cNvPr>
            <p:cNvSpPr/>
            <p:nvPr/>
          </p:nvSpPr>
          <p:spPr>
            <a:xfrm>
              <a:off x="9315364" y="3623889"/>
              <a:ext cx="223776" cy="25068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C04237BB-DC3A-18DA-6644-47792D68EF77}"/>
                </a:ext>
              </a:extLst>
            </p:cNvPr>
            <p:cNvSpPr/>
            <p:nvPr/>
          </p:nvSpPr>
          <p:spPr>
            <a:xfrm>
              <a:off x="8587570" y="3472606"/>
              <a:ext cx="223776" cy="250688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5405074-47B0-8998-74CF-F42FD80BB131}"/>
              </a:ext>
            </a:extLst>
          </p:cNvPr>
          <p:cNvGrpSpPr/>
          <p:nvPr/>
        </p:nvGrpSpPr>
        <p:grpSpPr>
          <a:xfrm>
            <a:off x="9633108" y="2871784"/>
            <a:ext cx="634069" cy="1027484"/>
            <a:chOff x="9633108" y="2871784"/>
            <a:chExt cx="634069" cy="1027484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58EDD10F-0F29-CC87-7AE9-AB843B5F0158}"/>
                </a:ext>
              </a:extLst>
            </p:cNvPr>
            <p:cNvSpPr/>
            <p:nvPr/>
          </p:nvSpPr>
          <p:spPr>
            <a:xfrm>
              <a:off x="9987657" y="3336596"/>
              <a:ext cx="223776" cy="250688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29425E1-CC06-A208-D63F-2885AAB96137}"/>
                </a:ext>
              </a:extLst>
            </p:cNvPr>
            <p:cNvSpPr/>
            <p:nvPr/>
          </p:nvSpPr>
          <p:spPr>
            <a:xfrm>
              <a:off x="9633108" y="3004611"/>
              <a:ext cx="223776" cy="25068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7DE12BF2-DAC4-44DA-C068-ABEF9A13C492}"/>
                </a:ext>
              </a:extLst>
            </p:cNvPr>
            <p:cNvSpPr/>
            <p:nvPr/>
          </p:nvSpPr>
          <p:spPr>
            <a:xfrm>
              <a:off x="9633108" y="3347262"/>
              <a:ext cx="223776" cy="2506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445809C-B07D-6D48-6438-7B4760A4A6B8}"/>
                </a:ext>
              </a:extLst>
            </p:cNvPr>
            <p:cNvSpPr/>
            <p:nvPr/>
          </p:nvSpPr>
          <p:spPr>
            <a:xfrm>
              <a:off x="10043401" y="2871784"/>
              <a:ext cx="223776" cy="25068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46606F4-6BB9-1208-4A77-A2EB91497135}"/>
                </a:ext>
              </a:extLst>
            </p:cNvPr>
            <p:cNvSpPr/>
            <p:nvPr/>
          </p:nvSpPr>
          <p:spPr>
            <a:xfrm>
              <a:off x="9709075" y="3648580"/>
              <a:ext cx="223776" cy="250688"/>
            </a:xfrm>
            <a:prstGeom prst="ellipse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1ED4FF2A-D228-E888-0F79-01A1FA431294}"/>
              </a:ext>
            </a:extLst>
          </p:cNvPr>
          <p:cNvGrpSpPr/>
          <p:nvPr/>
        </p:nvGrpSpPr>
        <p:grpSpPr>
          <a:xfrm>
            <a:off x="9903190" y="2442654"/>
            <a:ext cx="688659" cy="954898"/>
            <a:chOff x="9903190" y="2442654"/>
            <a:chExt cx="688659" cy="954898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F1378170-C0BA-DA56-7E39-D3CCFA98DE18}"/>
                </a:ext>
              </a:extLst>
            </p:cNvPr>
            <p:cNvSpPr/>
            <p:nvPr/>
          </p:nvSpPr>
          <p:spPr>
            <a:xfrm>
              <a:off x="10368073" y="3146864"/>
              <a:ext cx="223776" cy="250688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F1D216D-E048-0643-91E7-269136FAEBFD}"/>
                </a:ext>
              </a:extLst>
            </p:cNvPr>
            <p:cNvSpPr/>
            <p:nvPr/>
          </p:nvSpPr>
          <p:spPr>
            <a:xfrm>
              <a:off x="10328275" y="2613387"/>
              <a:ext cx="223776" cy="25068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AE17B503-14EE-5362-257F-7EC42A87B69D}"/>
                </a:ext>
              </a:extLst>
            </p:cNvPr>
            <p:cNvSpPr/>
            <p:nvPr/>
          </p:nvSpPr>
          <p:spPr>
            <a:xfrm>
              <a:off x="9903190" y="2442654"/>
              <a:ext cx="223776" cy="250688"/>
            </a:xfrm>
            <a:prstGeom prst="ellipse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AC2419F1-329A-D401-F876-BBF0CAB688EC}"/>
              </a:ext>
            </a:extLst>
          </p:cNvPr>
          <p:cNvSpPr/>
          <p:nvPr/>
        </p:nvSpPr>
        <p:spPr>
          <a:xfrm>
            <a:off x="1975570" y="4635765"/>
            <a:ext cx="2965142" cy="1283847"/>
          </a:xfrm>
          <a:custGeom>
            <a:avLst/>
            <a:gdLst>
              <a:gd name="connsiteX0" fmla="*/ 0 w 2894121"/>
              <a:gd name="connsiteY0" fmla="*/ 1218985 h 1218985"/>
              <a:gd name="connsiteX1" fmla="*/ 1171853 w 2894121"/>
              <a:gd name="connsiteY1" fmla="*/ 162543 h 1218985"/>
              <a:gd name="connsiteX2" fmla="*/ 2894121 w 2894121"/>
              <a:gd name="connsiteY2" fmla="*/ 20500 h 1218985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57595 h 1257595"/>
              <a:gd name="connsiteX1" fmla="*/ 1358283 w 2965142"/>
              <a:gd name="connsiteY1" fmla="*/ 130132 h 1257595"/>
              <a:gd name="connsiteX2" fmla="*/ 2965142 w 2965142"/>
              <a:gd name="connsiteY2" fmla="*/ 41355 h 1257595"/>
              <a:gd name="connsiteX0" fmla="*/ 0 w 2965142"/>
              <a:gd name="connsiteY0" fmla="*/ 1283847 h 1283847"/>
              <a:gd name="connsiteX1" fmla="*/ 1358283 w 2965142"/>
              <a:gd name="connsiteY1" fmla="*/ 156384 h 1283847"/>
              <a:gd name="connsiteX2" fmla="*/ 2965142 w 2965142"/>
              <a:gd name="connsiteY2" fmla="*/ 23219 h 1283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5142" h="1283847">
                <a:moveTo>
                  <a:pt x="0" y="1283847"/>
                </a:moveTo>
                <a:cubicBezTo>
                  <a:pt x="424649" y="908765"/>
                  <a:pt x="875930" y="356131"/>
                  <a:pt x="1358283" y="156384"/>
                </a:cubicBezTo>
                <a:cubicBezTo>
                  <a:pt x="1840637" y="-43364"/>
                  <a:pt x="2345185" y="-5634"/>
                  <a:pt x="2965142" y="2321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AC646B99-3E27-8693-5D6B-37B30D5BA3D8}"/>
              </a:ext>
            </a:extLst>
          </p:cNvPr>
          <p:cNvSpPr/>
          <p:nvPr/>
        </p:nvSpPr>
        <p:spPr>
          <a:xfrm>
            <a:off x="2011080" y="3849862"/>
            <a:ext cx="1935333" cy="2059618"/>
          </a:xfrm>
          <a:custGeom>
            <a:avLst/>
            <a:gdLst>
              <a:gd name="connsiteX0" fmla="*/ 0 w 2894121"/>
              <a:gd name="connsiteY0" fmla="*/ 1218985 h 1218985"/>
              <a:gd name="connsiteX1" fmla="*/ 1171853 w 2894121"/>
              <a:gd name="connsiteY1" fmla="*/ 162543 h 1218985"/>
              <a:gd name="connsiteX2" fmla="*/ 2894121 w 2894121"/>
              <a:gd name="connsiteY2" fmla="*/ 20500 h 1218985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57595 h 1257595"/>
              <a:gd name="connsiteX1" fmla="*/ 1358283 w 2965142"/>
              <a:gd name="connsiteY1" fmla="*/ 130132 h 1257595"/>
              <a:gd name="connsiteX2" fmla="*/ 2965142 w 2965142"/>
              <a:gd name="connsiteY2" fmla="*/ 41355 h 1257595"/>
              <a:gd name="connsiteX0" fmla="*/ 0 w 2965142"/>
              <a:gd name="connsiteY0" fmla="*/ 1283847 h 1283847"/>
              <a:gd name="connsiteX1" fmla="*/ 1358283 w 2965142"/>
              <a:gd name="connsiteY1" fmla="*/ 156384 h 1283847"/>
              <a:gd name="connsiteX2" fmla="*/ 2965142 w 2965142"/>
              <a:gd name="connsiteY2" fmla="*/ 23219 h 1283847"/>
              <a:gd name="connsiteX0" fmla="*/ 0 w 2965142"/>
              <a:gd name="connsiteY0" fmla="*/ 1587127 h 1587127"/>
              <a:gd name="connsiteX1" fmla="*/ 905522 w 2965142"/>
              <a:gd name="connsiteY1" fmla="*/ 51291 h 1587127"/>
              <a:gd name="connsiteX2" fmla="*/ 2965142 w 2965142"/>
              <a:gd name="connsiteY2" fmla="*/ 326499 h 1587127"/>
              <a:gd name="connsiteX0" fmla="*/ 0 w 2965142"/>
              <a:gd name="connsiteY0" fmla="*/ 1587127 h 1587127"/>
              <a:gd name="connsiteX1" fmla="*/ 905522 w 2965142"/>
              <a:gd name="connsiteY1" fmla="*/ 51291 h 1587127"/>
              <a:gd name="connsiteX2" fmla="*/ 2965142 w 2965142"/>
              <a:gd name="connsiteY2" fmla="*/ 326499 h 1587127"/>
              <a:gd name="connsiteX0" fmla="*/ 0 w 2077375"/>
              <a:gd name="connsiteY0" fmla="*/ 1990647 h 1990647"/>
              <a:gd name="connsiteX1" fmla="*/ 905522 w 2077375"/>
              <a:gd name="connsiteY1" fmla="*/ 454811 h 1990647"/>
              <a:gd name="connsiteX2" fmla="*/ 2077375 w 2077375"/>
              <a:gd name="connsiteY2" fmla="*/ 2050 h 1990647"/>
              <a:gd name="connsiteX0" fmla="*/ 0 w 2077375"/>
              <a:gd name="connsiteY0" fmla="*/ 1988597 h 1988597"/>
              <a:gd name="connsiteX1" fmla="*/ 905522 w 2077375"/>
              <a:gd name="connsiteY1" fmla="*/ 452761 h 1988597"/>
              <a:gd name="connsiteX2" fmla="*/ 2077375 w 2077375"/>
              <a:gd name="connsiteY2" fmla="*/ 0 h 1988597"/>
              <a:gd name="connsiteX0" fmla="*/ 0 w 2077375"/>
              <a:gd name="connsiteY0" fmla="*/ 2001304 h 2001304"/>
              <a:gd name="connsiteX1" fmla="*/ 905522 w 2077375"/>
              <a:gd name="connsiteY1" fmla="*/ 465468 h 2001304"/>
              <a:gd name="connsiteX2" fmla="*/ 2077375 w 2077375"/>
              <a:gd name="connsiteY2" fmla="*/ 12707 h 2001304"/>
              <a:gd name="connsiteX0" fmla="*/ 0 w 2144573"/>
              <a:gd name="connsiteY0" fmla="*/ 2098606 h 2098606"/>
              <a:gd name="connsiteX1" fmla="*/ 905522 w 2144573"/>
              <a:gd name="connsiteY1" fmla="*/ 562770 h 2098606"/>
              <a:gd name="connsiteX2" fmla="*/ 2077375 w 2144573"/>
              <a:gd name="connsiteY2" fmla="*/ 110009 h 2098606"/>
              <a:gd name="connsiteX0" fmla="*/ 0 w 2077375"/>
              <a:gd name="connsiteY0" fmla="*/ 2022354 h 2022354"/>
              <a:gd name="connsiteX1" fmla="*/ 905522 w 2077375"/>
              <a:gd name="connsiteY1" fmla="*/ 486518 h 2022354"/>
              <a:gd name="connsiteX2" fmla="*/ 2077375 w 2077375"/>
              <a:gd name="connsiteY2" fmla="*/ 33757 h 2022354"/>
              <a:gd name="connsiteX0" fmla="*/ 0 w 2077375"/>
              <a:gd name="connsiteY0" fmla="*/ 2003618 h 2003618"/>
              <a:gd name="connsiteX1" fmla="*/ 905522 w 2077375"/>
              <a:gd name="connsiteY1" fmla="*/ 467782 h 2003618"/>
              <a:gd name="connsiteX2" fmla="*/ 2077375 w 2077375"/>
              <a:gd name="connsiteY2" fmla="*/ 15021 h 2003618"/>
              <a:gd name="connsiteX0" fmla="*/ 0 w 1615736"/>
              <a:gd name="connsiteY0" fmla="*/ 1977991 h 1977991"/>
              <a:gd name="connsiteX1" fmla="*/ 905522 w 1615736"/>
              <a:gd name="connsiteY1" fmla="*/ 442155 h 1977991"/>
              <a:gd name="connsiteX2" fmla="*/ 1615736 w 1615736"/>
              <a:gd name="connsiteY2" fmla="*/ 16027 h 1977991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873189"/>
              <a:gd name="connsiteY0" fmla="*/ 2024108 h 2024108"/>
              <a:gd name="connsiteX1" fmla="*/ 905522 w 1873189"/>
              <a:gd name="connsiteY1" fmla="*/ 488272 h 2024108"/>
              <a:gd name="connsiteX2" fmla="*/ 1873189 w 1873189"/>
              <a:gd name="connsiteY2" fmla="*/ 0 h 2024108"/>
              <a:gd name="connsiteX0" fmla="*/ 0 w 1873189"/>
              <a:gd name="connsiteY0" fmla="*/ 2024108 h 2024108"/>
              <a:gd name="connsiteX1" fmla="*/ 976544 w 1873189"/>
              <a:gd name="connsiteY1" fmla="*/ 390618 h 2024108"/>
              <a:gd name="connsiteX2" fmla="*/ 1873189 w 1873189"/>
              <a:gd name="connsiteY2" fmla="*/ 0 h 2024108"/>
              <a:gd name="connsiteX0" fmla="*/ 0 w 1935333"/>
              <a:gd name="connsiteY0" fmla="*/ 2059618 h 2059618"/>
              <a:gd name="connsiteX1" fmla="*/ 976544 w 1935333"/>
              <a:gd name="connsiteY1" fmla="*/ 426128 h 2059618"/>
              <a:gd name="connsiteX2" fmla="*/ 1935333 w 1935333"/>
              <a:gd name="connsiteY2" fmla="*/ 0 h 205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333" h="2059618">
                <a:moveTo>
                  <a:pt x="0" y="2059618"/>
                </a:moveTo>
                <a:cubicBezTo>
                  <a:pt x="176074" y="1533616"/>
                  <a:pt x="494191" y="625875"/>
                  <a:pt x="976544" y="426128"/>
                </a:cubicBezTo>
                <a:cubicBezTo>
                  <a:pt x="1130424" y="306279"/>
                  <a:pt x="1670482" y="113189"/>
                  <a:pt x="1935333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CBDE92DA-1DD3-234B-78FE-D1776126F91B}"/>
              </a:ext>
            </a:extLst>
          </p:cNvPr>
          <p:cNvSpPr/>
          <p:nvPr/>
        </p:nvSpPr>
        <p:spPr>
          <a:xfrm>
            <a:off x="2049035" y="3555726"/>
            <a:ext cx="4305671" cy="2374020"/>
          </a:xfrm>
          <a:custGeom>
            <a:avLst/>
            <a:gdLst>
              <a:gd name="connsiteX0" fmla="*/ 0 w 2894121"/>
              <a:gd name="connsiteY0" fmla="*/ 1218985 h 1218985"/>
              <a:gd name="connsiteX1" fmla="*/ 1171853 w 2894121"/>
              <a:gd name="connsiteY1" fmla="*/ 162543 h 1218985"/>
              <a:gd name="connsiteX2" fmla="*/ 2894121 w 2894121"/>
              <a:gd name="connsiteY2" fmla="*/ 20500 h 1218985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57595 h 1257595"/>
              <a:gd name="connsiteX1" fmla="*/ 1358283 w 2965142"/>
              <a:gd name="connsiteY1" fmla="*/ 130132 h 1257595"/>
              <a:gd name="connsiteX2" fmla="*/ 2965142 w 2965142"/>
              <a:gd name="connsiteY2" fmla="*/ 41355 h 1257595"/>
              <a:gd name="connsiteX0" fmla="*/ 0 w 2965142"/>
              <a:gd name="connsiteY0" fmla="*/ 1283847 h 1283847"/>
              <a:gd name="connsiteX1" fmla="*/ 1358283 w 2965142"/>
              <a:gd name="connsiteY1" fmla="*/ 156384 h 1283847"/>
              <a:gd name="connsiteX2" fmla="*/ 2965142 w 2965142"/>
              <a:gd name="connsiteY2" fmla="*/ 23219 h 1283847"/>
              <a:gd name="connsiteX0" fmla="*/ 0 w 2965142"/>
              <a:gd name="connsiteY0" fmla="*/ 1587127 h 1587127"/>
              <a:gd name="connsiteX1" fmla="*/ 905522 w 2965142"/>
              <a:gd name="connsiteY1" fmla="*/ 51291 h 1587127"/>
              <a:gd name="connsiteX2" fmla="*/ 2965142 w 2965142"/>
              <a:gd name="connsiteY2" fmla="*/ 326499 h 1587127"/>
              <a:gd name="connsiteX0" fmla="*/ 0 w 2965142"/>
              <a:gd name="connsiteY0" fmla="*/ 1587127 h 1587127"/>
              <a:gd name="connsiteX1" fmla="*/ 905522 w 2965142"/>
              <a:gd name="connsiteY1" fmla="*/ 51291 h 1587127"/>
              <a:gd name="connsiteX2" fmla="*/ 2965142 w 2965142"/>
              <a:gd name="connsiteY2" fmla="*/ 326499 h 1587127"/>
              <a:gd name="connsiteX0" fmla="*/ 0 w 2077375"/>
              <a:gd name="connsiteY0" fmla="*/ 1990647 h 1990647"/>
              <a:gd name="connsiteX1" fmla="*/ 905522 w 2077375"/>
              <a:gd name="connsiteY1" fmla="*/ 454811 h 1990647"/>
              <a:gd name="connsiteX2" fmla="*/ 2077375 w 2077375"/>
              <a:gd name="connsiteY2" fmla="*/ 2050 h 1990647"/>
              <a:gd name="connsiteX0" fmla="*/ 0 w 2077375"/>
              <a:gd name="connsiteY0" fmla="*/ 1988597 h 1988597"/>
              <a:gd name="connsiteX1" fmla="*/ 905522 w 2077375"/>
              <a:gd name="connsiteY1" fmla="*/ 452761 h 1988597"/>
              <a:gd name="connsiteX2" fmla="*/ 2077375 w 2077375"/>
              <a:gd name="connsiteY2" fmla="*/ 0 h 1988597"/>
              <a:gd name="connsiteX0" fmla="*/ 0 w 2077375"/>
              <a:gd name="connsiteY0" fmla="*/ 2001304 h 2001304"/>
              <a:gd name="connsiteX1" fmla="*/ 905522 w 2077375"/>
              <a:gd name="connsiteY1" fmla="*/ 465468 h 2001304"/>
              <a:gd name="connsiteX2" fmla="*/ 2077375 w 2077375"/>
              <a:gd name="connsiteY2" fmla="*/ 12707 h 2001304"/>
              <a:gd name="connsiteX0" fmla="*/ 0 w 2144573"/>
              <a:gd name="connsiteY0" fmla="*/ 2098606 h 2098606"/>
              <a:gd name="connsiteX1" fmla="*/ 905522 w 2144573"/>
              <a:gd name="connsiteY1" fmla="*/ 562770 h 2098606"/>
              <a:gd name="connsiteX2" fmla="*/ 2077375 w 2144573"/>
              <a:gd name="connsiteY2" fmla="*/ 110009 h 2098606"/>
              <a:gd name="connsiteX0" fmla="*/ 0 w 2077375"/>
              <a:gd name="connsiteY0" fmla="*/ 2022354 h 2022354"/>
              <a:gd name="connsiteX1" fmla="*/ 905522 w 2077375"/>
              <a:gd name="connsiteY1" fmla="*/ 486518 h 2022354"/>
              <a:gd name="connsiteX2" fmla="*/ 2077375 w 2077375"/>
              <a:gd name="connsiteY2" fmla="*/ 33757 h 2022354"/>
              <a:gd name="connsiteX0" fmla="*/ 0 w 2077375"/>
              <a:gd name="connsiteY0" fmla="*/ 2003618 h 2003618"/>
              <a:gd name="connsiteX1" fmla="*/ 905522 w 2077375"/>
              <a:gd name="connsiteY1" fmla="*/ 467782 h 2003618"/>
              <a:gd name="connsiteX2" fmla="*/ 2077375 w 2077375"/>
              <a:gd name="connsiteY2" fmla="*/ 15021 h 2003618"/>
              <a:gd name="connsiteX0" fmla="*/ 0 w 1615736"/>
              <a:gd name="connsiteY0" fmla="*/ 1977991 h 1977991"/>
              <a:gd name="connsiteX1" fmla="*/ 905522 w 1615736"/>
              <a:gd name="connsiteY1" fmla="*/ 442155 h 1977991"/>
              <a:gd name="connsiteX2" fmla="*/ 1615736 w 1615736"/>
              <a:gd name="connsiteY2" fmla="*/ 16027 h 1977991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873189"/>
              <a:gd name="connsiteY0" fmla="*/ 2024108 h 2024108"/>
              <a:gd name="connsiteX1" fmla="*/ 905522 w 1873189"/>
              <a:gd name="connsiteY1" fmla="*/ 488272 h 2024108"/>
              <a:gd name="connsiteX2" fmla="*/ 1873189 w 1873189"/>
              <a:gd name="connsiteY2" fmla="*/ 0 h 2024108"/>
              <a:gd name="connsiteX0" fmla="*/ 0 w 1873189"/>
              <a:gd name="connsiteY0" fmla="*/ 2024108 h 2024108"/>
              <a:gd name="connsiteX1" fmla="*/ 976544 w 1873189"/>
              <a:gd name="connsiteY1" fmla="*/ 390618 h 2024108"/>
              <a:gd name="connsiteX2" fmla="*/ 1873189 w 1873189"/>
              <a:gd name="connsiteY2" fmla="*/ 0 h 2024108"/>
              <a:gd name="connsiteX0" fmla="*/ 0 w 2370449"/>
              <a:gd name="connsiteY0" fmla="*/ 2024108 h 2024108"/>
              <a:gd name="connsiteX1" fmla="*/ 2352583 w 2370449"/>
              <a:gd name="connsiteY1" fmla="*/ 239698 h 2024108"/>
              <a:gd name="connsiteX2" fmla="*/ 1873189 w 2370449"/>
              <a:gd name="connsiteY2" fmla="*/ 0 h 2024108"/>
              <a:gd name="connsiteX0" fmla="*/ 0 w 3116063"/>
              <a:gd name="connsiteY0" fmla="*/ 2210539 h 2210539"/>
              <a:gd name="connsiteX1" fmla="*/ 2352583 w 3116063"/>
              <a:gd name="connsiteY1" fmla="*/ 426129 h 2210539"/>
              <a:gd name="connsiteX2" fmla="*/ 3116063 w 3116063"/>
              <a:gd name="connsiteY2" fmla="*/ 0 h 2210539"/>
              <a:gd name="connsiteX0" fmla="*/ 0 w 4065974"/>
              <a:gd name="connsiteY0" fmla="*/ 1935331 h 1935331"/>
              <a:gd name="connsiteX1" fmla="*/ 2352583 w 4065974"/>
              <a:gd name="connsiteY1" fmla="*/ 150921 h 1935331"/>
              <a:gd name="connsiteX2" fmla="*/ 4065974 w 4065974"/>
              <a:gd name="connsiteY2" fmla="*/ 0 h 1935331"/>
              <a:gd name="connsiteX0" fmla="*/ 0 w 4065974"/>
              <a:gd name="connsiteY0" fmla="*/ 1963317 h 1963317"/>
              <a:gd name="connsiteX1" fmla="*/ 2352583 w 4065974"/>
              <a:gd name="connsiteY1" fmla="*/ 178907 h 1963317"/>
              <a:gd name="connsiteX2" fmla="*/ 4065974 w 4065974"/>
              <a:gd name="connsiteY2" fmla="*/ 27986 h 1963317"/>
              <a:gd name="connsiteX0" fmla="*/ 0 w 4065974"/>
              <a:gd name="connsiteY0" fmla="*/ 2172233 h 2172233"/>
              <a:gd name="connsiteX1" fmla="*/ 2618913 w 4065974"/>
              <a:gd name="connsiteY1" fmla="*/ 32716 h 2172233"/>
              <a:gd name="connsiteX2" fmla="*/ 4065974 w 4065974"/>
              <a:gd name="connsiteY2" fmla="*/ 236902 h 2172233"/>
              <a:gd name="connsiteX0" fmla="*/ 0 w 4225772"/>
              <a:gd name="connsiteY0" fmla="*/ 2516594 h 2516594"/>
              <a:gd name="connsiteX1" fmla="*/ 2618913 w 4225772"/>
              <a:gd name="connsiteY1" fmla="*/ 377077 h 2516594"/>
              <a:gd name="connsiteX2" fmla="*/ 4225772 w 4225772"/>
              <a:gd name="connsiteY2" fmla="*/ 13093 h 2516594"/>
              <a:gd name="connsiteX0" fmla="*/ 0 w 4225772"/>
              <a:gd name="connsiteY0" fmla="*/ 2514583 h 2514583"/>
              <a:gd name="connsiteX1" fmla="*/ 2752078 w 4225772"/>
              <a:gd name="connsiteY1" fmla="*/ 446088 h 2514583"/>
              <a:gd name="connsiteX2" fmla="*/ 4225772 w 4225772"/>
              <a:gd name="connsiteY2" fmla="*/ 11082 h 2514583"/>
              <a:gd name="connsiteX0" fmla="*/ 0 w 4225772"/>
              <a:gd name="connsiteY0" fmla="*/ 2516787 h 2516787"/>
              <a:gd name="connsiteX1" fmla="*/ 2752078 w 4225772"/>
              <a:gd name="connsiteY1" fmla="*/ 448292 h 2516787"/>
              <a:gd name="connsiteX2" fmla="*/ 4225772 w 4225772"/>
              <a:gd name="connsiteY2" fmla="*/ 13286 h 2516787"/>
              <a:gd name="connsiteX0" fmla="*/ 0 w 4305671"/>
              <a:gd name="connsiteY0" fmla="*/ 2374020 h 2374020"/>
              <a:gd name="connsiteX1" fmla="*/ 2752078 w 4305671"/>
              <a:gd name="connsiteY1" fmla="*/ 305525 h 2374020"/>
              <a:gd name="connsiteX2" fmla="*/ 4305671 w 4305671"/>
              <a:gd name="connsiteY2" fmla="*/ 21439 h 237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671" h="2374020">
                <a:moveTo>
                  <a:pt x="0" y="2374020"/>
                </a:moveTo>
                <a:cubicBezTo>
                  <a:pt x="176074" y="1848018"/>
                  <a:pt x="2269725" y="505272"/>
                  <a:pt x="2752078" y="305525"/>
                </a:cubicBezTo>
                <a:cubicBezTo>
                  <a:pt x="3136778" y="105777"/>
                  <a:pt x="3383873" y="-60680"/>
                  <a:pt x="4305671" y="21439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2EB79A40-F76A-7A3D-74AE-F81A5412F66E}"/>
              </a:ext>
            </a:extLst>
          </p:cNvPr>
          <p:cNvSpPr txBox="1"/>
          <p:nvPr/>
        </p:nvSpPr>
        <p:spPr>
          <a:xfrm rot="16200000">
            <a:off x="897867" y="3668435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noProof="0" dirty="0"/>
              <a:t># Species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B165EFA-DBA7-1A58-AB9D-5724C9D9DF6E}"/>
              </a:ext>
            </a:extLst>
          </p:cNvPr>
          <p:cNvSpPr txBox="1"/>
          <p:nvPr/>
        </p:nvSpPr>
        <p:spPr>
          <a:xfrm>
            <a:off x="3458141" y="6137417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# Individuals</a:t>
            </a:r>
            <a:endParaRPr lang="en-GB" sz="2400" noProof="0" dirty="0"/>
          </a:p>
        </p:txBody>
      </p: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9020C798-1E36-11B0-606E-5D15724F71DD}"/>
              </a:ext>
            </a:extLst>
          </p:cNvPr>
          <p:cNvCxnSpPr>
            <a:cxnSpLocks/>
          </p:cNvCxnSpPr>
          <p:nvPr/>
        </p:nvCxnSpPr>
        <p:spPr>
          <a:xfrm>
            <a:off x="3949575" y="2442654"/>
            <a:ext cx="0" cy="3556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6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12187-190A-E76F-6C69-2F85BA5A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</a:rPr>
              <a:t>Exercise</a:t>
            </a:r>
            <a:r>
              <a:rPr lang="de-DE" dirty="0">
                <a:solidFill>
                  <a:schemeClr val="accent1"/>
                </a:solidFill>
              </a:rPr>
              <a:t> 4 </a:t>
            </a:r>
            <a:r>
              <a:rPr lang="de-DE" dirty="0"/>
              <a:t>- </a:t>
            </a:r>
            <a:r>
              <a:rPr lang="de-DE" dirty="0" err="1"/>
              <a:t>Rarefaction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FB2F8D-DB17-5815-C861-54DF57CB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through the 4_exercise_rarefaction.R script in the </a:t>
            </a:r>
            <a:r>
              <a:rPr lang="en-GB" dirty="0" err="1"/>
              <a:t>Github</a:t>
            </a:r>
            <a:r>
              <a:rPr lang="en-GB" dirty="0"/>
              <a:t> repository</a:t>
            </a:r>
            <a:br>
              <a:rPr lang="en-GB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41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E81C-7162-7AC9-1AFF-4D023290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Bootstrapping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F1A18D9-096F-9E71-584D-B7102F6F5700}"/>
              </a:ext>
            </a:extLst>
          </p:cNvPr>
          <p:cNvSpPr txBox="1"/>
          <p:nvPr/>
        </p:nvSpPr>
        <p:spPr>
          <a:xfrm>
            <a:off x="283806" y="3414964"/>
            <a:ext cx="5059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noProof="0" dirty="0"/>
              <a:t>Simulate sampling to quantify</a:t>
            </a:r>
            <a:r>
              <a:rPr lang="en-GB" sz="2800" baseline="30000" noProof="0" dirty="0"/>
              <a:t> </a:t>
            </a:r>
            <a:r>
              <a:rPr lang="en-GB" sz="2800" noProof="0" dirty="0"/>
              <a:t>uncertainty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C601D3-6142-396F-BC11-78DECEBB4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4112" y="119062"/>
            <a:ext cx="58769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8359E-4B31-493E-C300-25BCB20E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CEF158-CCBC-1FFC-EBA8-C910E7D75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793834" cy="4525963"/>
          </a:xfrm>
        </p:spPr>
        <p:txBody>
          <a:bodyPr/>
          <a:lstStyle/>
          <a:p>
            <a:r>
              <a:rPr lang="de-DE" dirty="0" err="1"/>
              <a:t>Richness</a:t>
            </a:r>
            <a:r>
              <a:rPr lang="de-DE" dirty="0"/>
              <a:t> </a:t>
            </a:r>
            <a:r>
              <a:rPr lang="de-DE" dirty="0" err="1"/>
              <a:t>estimates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large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uncertainties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rarefied</a:t>
            </a:r>
            <a:r>
              <a:rPr lang="de-DE" dirty="0"/>
              <a:t> </a:t>
            </a:r>
            <a:r>
              <a:rPr lang="de-DE" dirty="0" err="1"/>
              <a:t>richness</a:t>
            </a:r>
            <a:r>
              <a:rPr lang="de-DE" dirty="0"/>
              <a:t> </a:t>
            </a:r>
            <a:r>
              <a:rPr lang="de-DE" dirty="0" err="1"/>
              <a:t>ignores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614BC-2AFD-5112-CF98-FD22DA80C757}"/>
              </a:ext>
            </a:extLst>
          </p:cNvPr>
          <p:cNvSpPr txBox="1"/>
          <p:nvPr/>
        </p:nvSpPr>
        <p:spPr>
          <a:xfrm>
            <a:off x="8047896" y="5969735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# Individuals</a:t>
            </a:r>
            <a:endParaRPr lang="en-GB" sz="2400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C7F4F77-C559-BED6-1C1F-EB262E9CFCD0}"/>
              </a:ext>
            </a:extLst>
          </p:cNvPr>
          <p:cNvGrpSpPr/>
          <p:nvPr/>
        </p:nvGrpSpPr>
        <p:grpSpPr>
          <a:xfrm>
            <a:off x="5437931" y="2350431"/>
            <a:ext cx="6320497" cy="3556000"/>
            <a:chOff x="1336448" y="2373745"/>
            <a:chExt cx="6320497" cy="3556000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5B326868-1286-E87D-901E-BBA9B02B3482}"/>
                </a:ext>
              </a:extLst>
            </p:cNvPr>
            <p:cNvCxnSpPr>
              <a:cxnSpLocks/>
            </p:cNvCxnSpPr>
            <p:nvPr/>
          </p:nvCxnSpPr>
          <p:spPr>
            <a:xfrm>
              <a:off x="1976582" y="2373745"/>
              <a:ext cx="0" cy="355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88E0446B-8B56-7F80-9E86-A13975628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6582" y="5929745"/>
              <a:ext cx="5680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76331367-2B9E-CF6E-DE8D-2AC6DCF20BA4}"/>
                </a:ext>
              </a:extLst>
            </p:cNvPr>
            <p:cNvSpPr/>
            <p:nvPr/>
          </p:nvSpPr>
          <p:spPr>
            <a:xfrm>
              <a:off x="2011080" y="3849862"/>
              <a:ext cx="1935333" cy="2059618"/>
            </a:xfrm>
            <a:custGeom>
              <a:avLst/>
              <a:gdLst>
                <a:gd name="connsiteX0" fmla="*/ 0 w 2894121"/>
                <a:gd name="connsiteY0" fmla="*/ 1218985 h 1218985"/>
                <a:gd name="connsiteX1" fmla="*/ 1171853 w 2894121"/>
                <a:gd name="connsiteY1" fmla="*/ 162543 h 1218985"/>
                <a:gd name="connsiteX2" fmla="*/ 2894121 w 2894121"/>
                <a:gd name="connsiteY2" fmla="*/ 20500 h 1218985"/>
                <a:gd name="connsiteX0" fmla="*/ 0 w 2965142"/>
                <a:gd name="connsiteY0" fmla="*/ 1236740 h 1236740"/>
                <a:gd name="connsiteX1" fmla="*/ 1242874 w 2965142"/>
                <a:gd name="connsiteY1" fmla="*/ 162543 h 1236740"/>
                <a:gd name="connsiteX2" fmla="*/ 2965142 w 2965142"/>
                <a:gd name="connsiteY2" fmla="*/ 20500 h 1236740"/>
                <a:gd name="connsiteX0" fmla="*/ 0 w 2965142"/>
                <a:gd name="connsiteY0" fmla="*/ 1236740 h 1236740"/>
                <a:gd name="connsiteX1" fmla="*/ 1242874 w 2965142"/>
                <a:gd name="connsiteY1" fmla="*/ 162543 h 1236740"/>
                <a:gd name="connsiteX2" fmla="*/ 2965142 w 2965142"/>
                <a:gd name="connsiteY2" fmla="*/ 20500 h 1236740"/>
                <a:gd name="connsiteX0" fmla="*/ 0 w 2965142"/>
                <a:gd name="connsiteY0" fmla="*/ 1257595 h 1257595"/>
                <a:gd name="connsiteX1" fmla="*/ 1358283 w 2965142"/>
                <a:gd name="connsiteY1" fmla="*/ 130132 h 1257595"/>
                <a:gd name="connsiteX2" fmla="*/ 2965142 w 2965142"/>
                <a:gd name="connsiteY2" fmla="*/ 41355 h 1257595"/>
                <a:gd name="connsiteX0" fmla="*/ 0 w 2965142"/>
                <a:gd name="connsiteY0" fmla="*/ 1283847 h 1283847"/>
                <a:gd name="connsiteX1" fmla="*/ 1358283 w 2965142"/>
                <a:gd name="connsiteY1" fmla="*/ 156384 h 1283847"/>
                <a:gd name="connsiteX2" fmla="*/ 2965142 w 2965142"/>
                <a:gd name="connsiteY2" fmla="*/ 23219 h 1283847"/>
                <a:gd name="connsiteX0" fmla="*/ 0 w 2965142"/>
                <a:gd name="connsiteY0" fmla="*/ 1587127 h 1587127"/>
                <a:gd name="connsiteX1" fmla="*/ 905522 w 2965142"/>
                <a:gd name="connsiteY1" fmla="*/ 51291 h 1587127"/>
                <a:gd name="connsiteX2" fmla="*/ 2965142 w 2965142"/>
                <a:gd name="connsiteY2" fmla="*/ 326499 h 1587127"/>
                <a:gd name="connsiteX0" fmla="*/ 0 w 2965142"/>
                <a:gd name="connsiteY0" fmla="*/ 1587127 h 1587127"/>
                <a:gd name="connsiteX1" fmla="*/ 905522 w 2965142"/>
                <a:gd name="connsiteY1" fmla="*/ 51291 h 1587127"/>
                <a:gd name="connsiteX2" fmla="*/ 2965142 w 2965142"/>
                <a:gd name="connsiteY2" fmla="*/ 326499 h 1587127"/>
                <a:gd name="connsiteX0" fmla="*/ 0 w 2077375"/>
                <a:gd name="connsiteY0" fmla="*/ 1990647 h 1990647"/>
                <a:gd name="connsiteX1" fmla="*/ 905522 w 2077375"/>
                <a:gd name="connsiteY1" fmla="*/ 454811 h 1990647"/>
                <a:gd name="connsiteX2" fmla="*/ 2077375 w 2077375"/>
                <a:gd name="connsiteY2" fmla="*/ 2050 h 1990647"/>
                <a:gd name="connsiteX0" fmla="*/ 0 w 2077375"/>
                <a:gd name="connsiteY0" fmla="*/ 1988597 h 1988597"/>
                <a:gd name="connsiteX1" fmla="*/ 905522 w 2077375"/>
                <a:gd name="connsiteY1" fmla="*/ 452761 h 1988597"/>
                <a:gd name="connsiteX2" fmla="*/ 2077375 w 2077375"/>
                <a:gd name="connsiteY2" fmla="*/ 0 h 1988597"/>
                <a:gd name="connsiteX0" fmla="*/ 0 w 2077375"/>
                <a:gd name="connsiteY0" fmla="*/ 2001304 h 2001304"/>
                <a:gd name="connsiteX1" fmla="*/ 905522 w 2077375"/>
                <a:gd name="connsiteY1" fmla="*/ 465468 h 2001304"/>
                <a:gd name="connsiteX2" fmla="*/ 2077375 w 2077375"/>
                <a:gd name="connsiteY2" fmla="*/ 12707 h 2001304"/>
                <a:gd name="connsiteX0" fmla="*/ 0 w 2144573"/>
                <a:gd name="connsiteY0" fmla="*/ 2098606 h 2098606"/>
                <a:gd name="connsiteX1" fmla="*/ 905522 w 2144573"/>
                <a:gd name="connsiteY1" fmla="*/ 562770 h 2098606"/>
                <a:gd name="connsiteX2" fmla="*/ 2077375 w 2144573"/>
                <a:gd name="connsiteY2" fmla="*/ 110009 h 2098606"/>
                <a:gd name="connsiteX0" fmla="*/ 0 w 2077375"/>
                <a:gd name="connsiteY0" fmla="*/ 2022354 h 2022354"/>
                <a:gd name="connsiteX1" fmla="*/ 905522 w 2077375"/>
                <a:gd name="connsiteY1" fmla="*/ 486518 h 2022354"/>
                <a:gd name="connsiteX2" fmla="*/ 2077375 w 2077375"/>
                <a:gd name="connsiteY2" fmla="*/ 33757 h 2022354"/>
                <a:gd name="connsiteX0" fmla="*/ 0 w 2077375"/>
                <a:gd name="connsiteY0" fmla="*/ 2003618 h 2003618"/>
                <a:gd name="connsiteX1" fmla="*/ 905522 w 2077375"/>
                <a:gd name="connsiteY1" fmla="*/ 467782 h 2003618"/>
                <a:gd name="connsiteX2" fmla="*/ 2077375 w 2077375"/>
                <a:gd name="connsiteY2" fmla="*/ 15021 h 2003618"/>
                <a:gd name="connsiteX0" fmla="*/ 0 w 1615736"/>
                <a:gd name="connsiteY0" fmla="*/ 1977991 h 1977991"/>
                <a:gd name="connsiteX1" fmla="*/ 905522 w 1615736"/>
                <a:gd name="connsiteY1" fmla="*/ 442155 h 1977991"/>
                <a:gd name="connsiteX2" fmla="*/ 1615736 w 1615736"/>
                <a:gd name="connsiteY2" fmla="*/ 16027 h 1977991"/>
                <a:gd name="connsiteX0" fmla="*/ 0 w 1615736"/>
                <a:gd name="connsiteY0" fmla="*/ 1961964 h 1961964"/>
                <a:gd name="connsiteX1" fmla="*/ 905522 w 1615736"/>
                <a:gd name="connsiteY1" fmla="*/ 426128 h 1961964"/>
                <a:gd name="connsiteX2" fmla="*/ 1615736 w 1615736"/>
                <a:gd name="connsiteY2" fmla="*/ 0 h 1961964"/>
                <a:gd name="connsiteX0" fmla="*/ 0 w 1615736"/>
                <a:gd name="connsiteY0" fmla="*/ 1961964 h 1961964"/>
                <a:gd name="connsiteX1" fmla="*/ 905522 w 1615736"/>
                <a:gd name="connsiteY1" fmla="*/ 426128 h 1961964"/>
                <a:gd name="connsiteX2" fmla="*/ 1615736 w 1615736"/>
                <a:gd name="connsiteY2" fmla="*/ 0 h 1961964"/>
                <a:gd name="connsiteX0" fmla="*/ 0 w 1615736"/>
                <a:gd name="connsiteY0" fmla="*/ 1961964 h 1961964"/>
                <a:gd name="connsiteX1" fmla="*/ 905522 w 1615736"/>
                <a:gd name="connsiteY1" fmla="*/ 426128 h 1961964"/>
                <a:gd name="connsiteX2" fmla="*/ 1615736 w 1615736"/>
                <a:gd name="connsiteY2" fmla="*/ 0 h 1961964"/>
                <a:gd name="connsiteX0" fmla="*/ 0 w 1873189"/>
                <a:gd name="connsiteY0" fmla="*/ 2024108 h 2024108"/>
                <a:gd name="connsiteX1" fmla="*/ 905522 w 1873189"/>
                <a:gd name="connsiteY1" fmla="*/ 488272 h 2024108"/>
                <a:gd name="connsiteX2" fmla="*/ 1873189 w 1873189"/>
                <a:gd name="connsiteY2" fmla="*/ 0 h 2024108"/>
                <a:gd name="connsiteX0" fmla="*/ 0 w 1873189"/>
                <a:gd name="connsiteY0" fmla="*/ 2024108 h 2024108"/>
                <a:gd name="connsiteX1" fmla="*/ 976544 w 1873189"/>
                <a:gd name="connsiteY1" fmla="*/ 390618 h 2024108"/>
                <a:gd name="connsiteX2" fmla="*/ 1873189 w 1873189"/>
                <a:gd name="connsiteY2" fmla="*/ 0 h 2024108"/>
                <a:gd name="connsiteX0" fmla="*/ 0 w 1935333"/>
                <a:gd name="connsiteY0" fmla="*/ 2059618 h 2059618"/>
                <a:gd name="connsiteX1" fmla="*/ 976544 w 1935333"/>
                <a:gd name="connsiteY1" fmla="*/ 426128 h 2059618"/>
                <a:gd name="connsiteX2" fmla="*/ 1935333 w 1935333"/>
                <a:gd name="connsiteY2" fmla="*/ 0 h 205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5333" h="2059618">
                  <a:moveTo>
                    <a:pt x="0" y="2059618"/>
                  </a:moveTo>
                  <a:cubicBezTo>
                    <a:pt x="176074" y="1533616"/>
                    <a:pt x="494191" y="625875"/>
                    <a:pt x="976544" y="426128"/>
                  </a:cubicBezTo>
                  <a:cubicBezTo>
                    <a:pt x="1130424" y="306279"/>
                    <a:pt x="1670482" y="113189"/>
                    <a:pt x="1935333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6C7141C-4F69-985D-62FF-D15C29C15DFC}"/>
                </a:ext>
              </a:extLst>
            </p:cNvPr>
            <p:cNvSpPr txBox="1"/>
            <p:nvPr/>
          </p:nvSpPr>
          <p:spPr>
            <a:xfrm rot="16200000">
              <a:off x="897867" y="3668435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noProof="0" dirty="0"/>
                <a:t># Species</a:t>
              </a: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151CD097-DB57-E13C-C89A-5883191A692B}"/>
                </a:ext>
              </a:extLst>
            </p:cNvPr>
            <p:cNvSpPr/>
            <p:nvPr/>
          </p:nvSpPr>
          <p:spPr>
            <a:xfrm>
              <a:off x="1991885" y="3470001"/>
              <a:ext cx="4305671" cy="2374020"/>
            </a:xfrm>
            <a:custGeom>
              <a:avLst/>
              <a:gdLst>
                <a:gd name="connsiteX0" fmla="*/ 0 w 2894121"/>
                <a:gd name="connsiteY0" fmla="*/ 1218985 h 1218985"/>
                <a:gd name="connsiteX1" fmla="*/ 1171853 w 2894121"/>
                <a:gd name="connsiteY1" fmla="*/ 162543 h 1218985"/>
                <a:gd name="connsiteX2" fmla="*/ 2894121 w 2894121"/>
                <a:gd name="connsiteY2" fmla="*/ 20500 h 1218985"/>
                <a:gd name="connsiteX0" fmla="*/ 0 w 2965142"/>
                <a:gd name="connsiteY0" fmla="*/ 1236740 h 1236740"/>
                <a:gd name="connsiteX1" fmla="*/ 1242874 w 2965142"/>
                <a:gd name="connsiteY1" fmla="*/ 162543 h 1236740"/>
                <a:gd name="connsiteX2" fmla="*/ 2965142 w 2965142"/>
                <a:gd name="connsiteY2" fmla="*/ 20500 h 1236740"/>
                <a:gd name="connsiteX0" fmla="*/ 0 w 2965142"/>
                <a:gd name="connsiteY0" fmla="*/ 1236740 h 1236740"/>
                <a:gd name="connsiteX1" fmla="*/ 1242874 w 2965142"/>
                <a:gd name="connsiteY1" fmla="*/ 162543 h 1236740"/>
                <a:gd name="connsiteX2" fmla="*/ 2965142 w 2965142"/>
                <a:gd name="connsiteY2" fmla="*/ 20500 h 1236740"/>
                <a:gd name="connsiteX0" fmla="*/ 0 w 2965142"/>
                <a:gd name="connsiteY0" fmla="*/ 1257595 h 1257595"/>
                <a:gd name="connsiteX1" fmla="*/ 1358283 w 2965142"/>
                <a:gd name="connsiteY1" fmla="*/ 130132 h 1257595"/>
                <a:gd name="connsiteX2" fmla="*/ 2965142 w 2965142"/>
                <a:gd name="connsiteY2" fmla="*/ 41355 h 1257595"/>
                <a:gd name="connsiteX0" fmla="*/ 0 w 2965142"/>
                <a:gd name="connsiteY0" fmla="*/ 1283847 h 1283847"/>
                <a:gd name="connsiteX1" fmla="*/ 1358283 w 2965142"/>
                <a:gd name="connsiteY1" fmla="*/ 156384 h 1283847"/>
                <a:gd name="connsiteX2" fmla="*/ 2965142 w 2965142"/>
                <a:gd name="connsiteY2" fmla="*/ 23219 h 1283847"/>
                <a:gd name="connsiteX0" fmla="*/ 0 w 2965142"/>
                <a:gd name="connsiteY0" fmla="*/ 1587127 h 1587127"/>
                <a:gd name="connsiteX1" fmla="*/ 905522 w 2965142"/>
                <a:gd name="connsiteY1" fmla="*/ 51291 h 1587127"/>
                <a:gd name="connsiteX2" fmla="*/ 2965142 w 2965142"/>
                <a:gd name="connsiteY2" fmla="*/ 326499 h 1587127"/>
                <a:gd name="connsiteX0" fmla="*/ 0 w 2965142"/>
                <a:gd name="connsiteY0" fmla="*/ 1587127 h 1587127"/>
                <a:gd name="connsiteX1" fmla="*/ 905522 w 2965142"/>
                <a:gd name="connsiteY1" fmla="*/ 51291 h 1587127"/>
                <a:gd name="connsiteX2" fmla="*/ 2965142 w 2965142"/>
                <a:gd name="connsiteY2" fmla="*/ 326499 h 1587127"/>
                <a:gd name="connsiteX0" fmla="*/ 0 w 2077375"/>
                <a:gd name="connsiteY0" fmla="*/ 1990647 h 1990647"/>
                <a:gd name="connsiteX1" fmla="*/ 905522 w 2077375"/>
                <a:gd name="connsiteY1" fmla="*/ 454811 h 1990647"/>
                <a:gd name="connsiteX2" fmla="*/ 2077375 w 2077375"/>
                <a:gd name="connsiteY2" fmla="*/ 2050 h 1990647"/>
                <a:gd name="connsiteX0" fmla="*/ 0 w 2077375"/>
                <a:gd name="connsiteY0" fmla="*/ 1988597 h 1988597"/>
                <a:gd name="connsiteX1" fmla="*/ 905522 w 2077375"/>
                <a:gd name="connsiteY1" fmla="*/ 452761 h 1988597"/>
                <a:gd name="connsiteX2" fmla="*/ 2077375 w 2077375"/>
                <a:gd name="connsiteY2" fmla="*/ 0 h 1988597"/>
                <a:gd name="connsiteX0" fmla="*/ 0 w 2077375"/>
                <a:gd name="connsiteY0" fmla="*/ 2001304 h 2001304"/>
                <a:gd name="connsiteX1" fmla="*/ 905522 w 2077375"/>
                <a:gd name="connsiteY1" fmla="*/ 465468 h 2001304"/>
                <a:gd name="connsiteX2" fmla="*/ 2077375 w 2077375"/>
                <a:gd name="connsiteY2" fmla="*/ 12707 h 2001304"/>
                <a:gd name="connsiteX0" fmla="*/ 0 w 2144573"/>
                <a:gd name="connsiteY0" fmla="*/ 2098606 h 2098606"/>
                <a:gd name="connsiteX1" fmla="*/ 905522 w 2144573"/>
                <a:gd name="connsiteY1" fmla="*/ 562770 h 2098606"/>
                <a:gd name="connsiteX2" fmla="*/ 2077375 w 2144573"/>
                <a:gd name="connsiteY2" fmla="*/ 110009 h 2098606"/>
                <a:gd name="connsiteX0" fmla="*/ 0 w 2077375"/>
                <a:gd name="connsiteY0" fmla="*/ 2022354 h 2022354"/>
                <a:gd name="connsiteX1" fmla="*/ 905522 w 2077375"/>
                <a:gd name="connsiteY1" fmla="*/ 486518 h 2022354"/>
                <a:gd name="connsiteX2" fmla="*/ 2077375 w 2077375"/>
                <a:gd name="connsiteY2" fmla="*/ 33757 h 2022354"/>
                <a:gd name="connsiteX0" fmla="*/ 0 w 2077375"/>
                <a:gd name="connsiteY0" fmla="*/ 2003618 h 2003618"/>
                <a:gd name="connsiteX1" fmla="*/ 905522 w 2077375"/>
                <a:gd name="connsiteY1" fmla="*/ 467782 h 2003618"/>
                <a:gd name="connsiteX2" fmla="*/ 2077375 w 2077375"/>
                <a:gd name="connsiteY2" fmla="*/ 15021 h 2003618"/>
                <a:gd name="connsiteX0" fmla="*/ 0 w 1615736"/>
                <a:gd name="connsiteY0" fmla="*/ 1977991 h 1977991"/>
                <a:gd name="connsiteX1" fmla="*/ 905522 w 1615736"/>
                <a:gd name="connsiteY1" fmla="*/ 442155 h 1977991"/>
                <a:gd name="connsiteX2" fmla="*/ 1615736 w 1615736"/>
                <a:gd name="connsiteY2" fmla="*/ 16027 h 1977991"/>
                <a:gd name="connsiteX0" fmla="*/ 0 w 1615736"/>
                <a:gd name="connsiteY0" fmla="*/ 1961964 h 1961964"/>
                <a:gd name="connsiteX1" fmla="*/ 905522 w 1615736"/>
                <a:gd name="connsiteY1" fmla="*/ 426128 h 1961964"/>
                <a:gd name="connsiteX2" fmla="*/ 1615736 w 1615736"/>
                <a:gd name="connsiteY2" fmla="*/ 0 h 1961964"/>
                <a:gd name="connsiteX0" fmla="*/ 0 w 1615736"/>
                <a:gd name="connsiteY0" fmla="*/ 1961964 h 1961964"/>
                <a:gd name="connsiteX1" fmla="*/ 905522 w 1615736"/>
                <a:gd name="connsiteY1" fmla="*/ 426128 h 1961964"/>
                <a:gd name="connsiteX2" fmla="*/ 1615736 w 1615736"/>
                <a:gd name="connsiteY2" fmla="*/ 0 h 1961964"/>
                <a:gd name="connsiteX0" fmla="*/ 0 w 1615736"/>
                <a:gd name="connsiteY0" fmla="*/ 1961964 h 1961964"/>
                <a:gd name="connsiteX1" fmla="*/ 905522 w 1615736"/>
                <a:gd name="connsiteY1" fmla="*/ 426128 h 1961964"/>
                <a:gd name="connsiteX2" fmla="*/ 1615736 w 1615736"/>
                <a:gd name="connsiteY2" fmla="*/ 0 h 1961964"/>
                <a:gd name="connsiteX0" fmla="*/ 0 w 1873189"/>
                <a:gd name="connsiteY0" fmla="*/ 2024108 h 2024108"/>
                <a:gd name="connsiteX1" fmla="*/ 905522 w 1873189"/>
                <a:gd name="connsiteY1" fmla="*/ 488272 h 2024108"/>
                <a:gd name="connsiteX2" fmla="*/ 1873189 w 1873189"/>
                <a:gd name="connsiteY2" fmla="*/ 0 h 2024108"/>
                <a:gd name="connsiteX0" fmla="*/ 0 w 1873189"/>
                <a:gd name="connsiteY0" fmla="*/ 2024108 h 2024108"/>
                <a:gd name="connsiteX1" fmla="*/ 976544 w 1873189"/>
                <a:gd name="connsiteY1" fmla="*/ 390618 h 2024108"/>
                <a:gd name="connsiteX2" fmla="*/ 1873189 w 1873189"/>
                <a:gd name="connsiteY2" fmla="*/ 0 h 2024108"/>
                <a:gd name="connsiteX0" fmla="*/ 0 w 2370449"/>
                <a:gd name="connsiteY0" fmla="*/ 2024108 h 2024108"/>
                <a:gd name="connsiteX1" fmla="*/ 2352583 w 2370449"/>
                <a:gd name="connsiteY1" fmla="*/ 239698 h 2024108"/>
                <a:gd name="connsiteX2" fmla="*/ 1873189 w 2370449"/>
                <a:gd name="connsiteY2" fmla="*/ 0 h 2024108"/>
                <a:gd name="connsiteX0" fmla="*/ 0 w 3116063"/>
                <a:gd name="connsiteY0" fmla="*/ 2210539 h 2210539"/>
                <a:gd name="connsiteX1" fmla="*/ 2352583 w 3116063"/>
                <a:gd name="connsiteY1" fmla="*/ 426129 h 2210539"/>
                <a:gd name="connsiteX2" fmla="*/ 3116063 w 3116063"/>
                <a:gd name="connsiteY2" fmla="*/ 0 h 2210539"/>
                <a:gd name="connsiteX0" fmla="*/ 0 w 4065974"/>
                <a:gd name="connsiteY0" fmla="*/ 1935331 h 1935331"/>
                <a:gd name="connsiteX1" fmla="*/ 2352583 w 4065974"/>
                <a:gd name="connsiteY1" fmla="*/ 150921 h 1935331"/>
                <a:gd name="connsiteX2" fmla="*/ 4065974 w 4065974"/>
                <a:gd name="connsiteY2" fmla="*/ 0 h 1935331"/>
                <a:gd name="connsiteX0" fmla="*/ 0 w 4065974"/>
                <a:gd name="connsiteY0" fmla="*/ 1963317 h 1963317"/>
                <a:gd name="connsiteX1" fmla="*/ 2352583 w 4065974"/>
                <a:gd name="connsiteY1" fmla="*/ 178907 h 1963317"/>
                <a:gd name="connsiteX2" fmla="*/ 4065974 w 4065974"/>
                <a:gd name="connsiteY2" fmla="*/ 27986 h 1963317"/>
                <a:gd name="connsiteX0" fmla="*/ 0 w 4065974"/>
                <a:gd name="connsiteY0" fmla="*/ 2172233 h 2172233"/>
                <a:gd name="connsiteX1" fmla="*/ 2618913 w 4065974"/>
                <a:gd name="connsiteY1" fmla="*/ 32716 h 2172233"/>
                <a:gd name="connsiteX2" fmla="*/ 4065974 w 4065974"/>
                <a:gd name="connsiteY2" fmla="*/ 236902 h 2172233"/>
                <a:gd name="connsiteX0" fmla="*/ 0 w 4225772"/>
                <a:gd name="connsiteY0" fmla="*/ 2516594 h 2516594"/>
                <a:gd name="connsiteX1" fmla="*/ 2618913 w 4225772"/>
                <a:gd name="connsiteY1" fmla="*/ 377077 h 2516594"/>
                <a:gd name="connsiteX2" fmla="*/ 4225772 w 4225772"/>
                <a:gd name="connsiteY2" fmla="*/ 13093 h 2516594"/>
                <a:gd name="connsiteX0" fmla="*/ 0 w 4225772"/>
                <a:gd name="connsiteY0" fmla="*/ 2514583 h 2514583"/>
                <a:gd name="connsiteX1" fmla="*/ 2752078 w 4225772"/>
                <a:gd name="connsiteY1" fmla="*/ 446088 h 2514583"/>
                <a:gd name="connsiteX2" fmla="*/ 4225772 w 4225772"/>
                <a:gd name="connsiteY2" fmla="*/ 11082 h 2514583"/>
                <a:gd name="connsiteX0" fmla="*/ 0 w 4225772"/>
                <a:gd name="connsiteY0" fmla="*/ 2516787 h 2516787"/>
                <a:gd name="connsiteX1" fmla="*/ 2752078 w 4225772"/>
                <a:gd name="connsiteY1" fmla="*/ 448292 h 2516787"/>
                <a:gd name="connsiteX2" fmla="*/ 4225772 w 4225772"/>
                <a:gd name="connsiteY2" fmla="*/ 13286 h 2516787"/>
                <a:gd name="connsiteX0" fmla="*/ 0 w 4305671"/>
                <a:gd name="connsiteY0" fmla="*/ 2374020 h 2374020"/>
                <a:gd name="connsiteX1" fmla="*/ 2752078 w 4305671"/>
                <a:gd name="connsiteY1" fmla="*/ 305525 h 2374020"/>
                <a:gd name="connsiteX2" fmla="*/ 4305671 w 4305671"/>
                <a:gd name="connsiteY2" fmla="*/ 21439 h 237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671" h="2374020">
                  <a:moveTo>
                    <a:pt x="0" y="2374020"/>
                  </a:moveTo>
                  <a:cubicBezTo>
                    <a:pt x="176074" y="1848018"/>
                    <a:pt x="2269725" y="505272"/>
                    <a:pt x="2752078" y="305525"/>
                  </a:cubicBezTo>
                  <a:cubicBezTo>
                    <a:pt x="3136778" y="105777"/>
                    <a:pt x="3383873" y="-60680"/>
                    <a:pt x="4305671" y="21439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E535A3A3-42B5-42E0-E788-C2AA5DF9E70B}"/>
              </a:ext>
            </a:extLst>
          </p:cNvPr>
          <p:cNvSpPr/>
          <p:nvPr/>
        </p:nvSpPr>
        <p:spPr>
          <a:xfrm>
            <a:off x="6112563" y="3819235"/>
            <a:ext cx="1935333" cy="2059618"/>
          </a:xfrm>
          <a:custGeom>
            <a:avLst/>
            <a:gdLst>
              <a:gd name="connsiteX0" fmla="*/ 0 w 2894121"/>
              <a:gd name="connsiteY0" fmla="*/ 1218985 h 1218985"/>
              <a:gd name="connsiteX1" fmla="*/ 1171853 w 2894121"/>
              <a:gd name="connsiteY1" fmla="*/ 162543 h 1218985"/>
              <a:gd name="connsiteX2" fmla="*/ 2894121 w 2894121"/>
              <a:gd name="connsiteY2" fmla="*/ 20500 h 1218985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57595 h 1257595"/>
              <a:gd name="connsiteX1" fmla="*/ 1358283 w 2965142"/>
              <a:gd name="connsiteY1" fmla="*/ 130132 h 1257595"/>
              <a:gd name="connsiteX2" fmla="*/ 2965142 w 2965142"/>
              <a:gd name="connsiteY2" fmla="*/ 41355 h 1257595"/>
              <a:gd name="connsiteX0" fmla="*/ 0 w 2965142"/>
              <a:gd name="connsiteY0" fmla="*/ 1283847 h 1283847"/>
              <a:gd name="connsiteX1" fmla="*/ 1358283 w 2965142"/>
              <a:gd name="connsiteY1" fmla="*/ 156384 h 1283847"/>
              <a:gd name="connsiteX2" fmla="*/ 2965142 w 2965142"/>
              <a:gd name="connsiteY2" fmla="*/ 23219 h 1283847"/>
              <a:gd name="connsiteX0" fmla="*/ 0 w 2965142"/>
              <a:gd name="connsiteY0" fmla="*/ 1587127 h 1587127"/>
              <a:gd name="connsiteX1" fmla="*/ 905522 w 2965142"/>
              <a:gd name="connsiteY1" fmla="*/ 51291 h 1587127"/>
              <a:gd name="connsiteX2" fmla="*/ 2965142 w 2965142"/>
              <a:gd name="connsiteY2" fmla="*/ 326499 h 1587127"/>
              <a:gd name="connsiteX0" fmla="*/ 0 w 2965142"/>
              <a:gd name="connsiteY0" fmla="*/ 1587127 h 1587127"/>
              <a:gd name="connsiteX1" fmla="*/ 905522 w 2965142"/>
              <a:gd name="connsiteY1" fmla="*/ 51291 h 1587127"/>
              <a:gd name="connsiteX2" fmla="*/ 2965142 w 2965142"/>
              <a:gd name="connsiteY2" fmla="*/ 326499 h 1587127"/>
              <a:gd name="connsiteX0" fmla="*/ 0 w 2077375"/>
              <a:gd name="connsiteY0" fmla="*/ 1990647 h 1990647"/>
              <a:gd name="connsiteX1" fmla="*/ 905522 w 2077375"/>
              <a:gd name="connsiteY1" fmla="*/ 454811 h 1990647"/>
              <a:gd name="connsiteX2" fmla="*/ 2077375 w 2077375"/>
              <a:gd name="connsiteY2" fmla="*/ 2050 h 1990647"/>
              <a:gd name="connsiteX0" fmla="*/ 0 w 2077375"/>
              <a:gd name="connsiteY0" fmla="*/ 1988597 h 1988597"/>
              <a:gd name="connsiteX1" fmla="*/ 905522 w 2077375"/>
              <a:gd name="connsiteY1" fmla="*/ 452761 h 1988597"/>
              <a:gd name="connsiteX2" fmla="*/ 2077375 w 2077375"/>
              <a:gd name="connsiteY2" fmla="*/ 0 h 1988597"/>
              <a:gd name="connsiteX0" fmla="*/ 0 w 2077375"/>
              <a:gd name="connsiteY0" fmla="*/ 2001304 h 2001304"/>
              <a:gd name="connsiteX1" fmla="*/ 905522 w 2077375"/>
              <a:gd name="connsiteY1" fmla="*/ 465468 h 2001304"/>
              <a:gd name="connsiteX2" fmla="*/ 2077375 w 2077375"/>
              <a:gd name="connsiteY2" fmla="*/ 12707 h 2001304"/>
              <a:gd name="connsiteX0" fmla="*/ 0 w 2144573"/>
              <a:gd name="connsiteY0" fmla="*/ 2098606 h 2098606"/>
              <a:gd name="connsiteX1" fmla="*/ 905522 w 2144573"/>
              <a:gd name="connsiteY1" fmla="*/ 562770 h 2098606"/>
              <a:gd name="connsiteX2" fmla="*/ 2077375 w 2144573"/>
              <a:gd name="connsiteY2" fmla="*/ 110009 h 2098606"/>
              <a:gd name="connsiteX0" fmla="*/ 0 w 2077375"/>
              <a:gd name="connsiteY0" fmla="*/ 2022354 h 2022354"/>
              <a:gd name="connsiteX1" fmla="*/ 905522 w 2077375"/>
              <a:gd name="connsiteY1" fmla="*/ 486518 h 2022354"/>
              <a:gd name="connsiteX2" fmla="*/ 2077375 w 2077375"/>
              <a:gd name="connsiteY2" fmla="*/ 33757 h 2022354"/>
              <a:gd name="connsiteX0" fmla="*/ 0 w 2077375"/>
              <a:gd name="connsiteY0" fmla="*/ 2003618 h 2003618"/>
              <a:gd name="connsiteX1" fmla="*/ 905522 w 2077375"/>
              <a:gd name="connsiteY1" fmla="*/ 467782 h 2003618"/>
              <a:gd name="connsiteX2" fmla="*/ 2077375 w 2077375"/>
              <a:gd name="connsiteY2" fmla="*/ 15021 h 2003618"/>
              <a:gd name="connsiteX0" fmla="*/ 0 w 1615736"/>
              <a:gd name="connsiteY0" fmla="*/ 1977991 h 1977991"/>
              <a:gd name="connsiteX1" fmla="*/ 905522 w 1615736"/>
              <a:gd name="connsiteY1" fmla="*/ 442155 h 1977991"/>
              <a:gd name="connsiteX2" fmla="*/ 1615736 w 1615736"/>
              <a:gd name="connsiteY2" fmla="*/ 16027 h 1977991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873189"/>
              <a:gd name="connsiteY0" fmla="*/ 2024108 h 2024108"/>
              <a:gd name="connsiteX1" fmla="*/ 905522 w 1873189"/>
              <a:gd name="connsiteY1" fmla="*/ 488272 h 2024108"/>
              <a:gd name="connsiteX2" fmla="*/ 1873189 w 1873189"/>
              <a:gd name="connsiteY2" fmla="*/ 0 h 2024108"/>
              <a:gd name="connsiteX0" fmla="*/ 0 w 1873189"/>
              <a:gd name="connsiteY0" fmla="*/ 2024108 h 2024108"/>
              <a:gd name="connsiteX1" fmla="*/ 976544 w 1873189"/>
              <a:gd name="connsiteY1" fmla="*/ 390618 h 2024108"/>
              <a:gd name="connsiteX2" fmla="*/ 1873189 w 1873189"/>
              <a:gd name="connsiteY2" fmla="*/ 0 h 2024108"/>
              <a:gd name="connsiteX0" fmla="*/ 0 w 1935333"/>
              <a:gd name="connsiteY0" fmla="*/ 2059618 h 2059618"/>
              <a:gd name="connsiteX1" fmla="*/ 976544 w 1935333"/>
              <a:gd name="connsiteY1" fmla="*/ 426128 h 2059618"/>
              <a:gd name="connsiteX2" fmla="*/ 1935333 w 1935333"/>
              <a:gd name="connsiteY2" fmla="*/ 0 h 205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333" h="2059618">
                <a:moveTo>
                  <a:pt x="0" y="2059618"/>
                </a:moveTo>
                <a:cubicBezTo>
                  <a:pt x="176074" y="1533616"/>
                  <a:pt x="494191" y="625875"/>
                  <a:pt x="976544" y="426128"/>
                </a:cubicBezTo>
                <a:cubicBezTo>
                  <a:pt x="1130424" y="306279"/>
                  <a:pt x="1670482" y="113189"/>
                  <a:pt x="1935333" y="0"/>
                </a:cubicBezTo>
              </a:path>
            </a:pathLst>
          </a:custGeom>
          <a:noFill/>
          <a:ln w="5080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427459E-A569-AF37-ED8C-B7FFBB0C9140}"/>
              </a:ext>
            </a:extLst>
          </p:cNvPr>
          <p:cNvSpPr/>
          <p:nvPr/>
        </p:nvSpPr>
        <p:spPr>
          <a:xfrm>
            <a:off x="6017168" y="3484787"/>
            <a:ext cx="4305671" cy="2374020"/>
          </a:xfrm>
          <a:custGeom>
            <a:avLst/>
            <a:gdLst>
              <a:gd name="connsiteX0" fmla="*/ 0 w 2894121"/>
              <a:gd name="connsiteY0" fmla="*/ 1218985 h 1218985"/>
              <a:gd name="connsiteX1" fmla="*/ 1171853 w 2894121"/>
              <a:gd name="connsiteY1" fmla="*/ 162543 h 1218985"/>
              <a:gd name="connsiteX2" fmla="*/ 2894121 w 2894121"/>
              <a:gd name="connsiteY2" fmla="*/ 20500 h 1218985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36740 h 1236740"/>
              <a:gd name="connsiteX1" fmla="*/ 1242874 w 2965142"/>
              <a:gd name="connsiteY1" fmla="*/ 162543 h 1236740"/>
              <a:gd name="connsiteX2" fmla="*/ 2965142 w 2965142"/>
              <a:gd name="connsiteY2" fmla="*/ 20500 h 1236740"/>
              <a:gd name="connsiteX0" fmla="*/ 0 w 2965142"/>
              <a:gd name="connsiteY0" fmla="*/ 1257595 h 1257595"/>
              <a:gd name="connsiteX1" fmla="*/ 1358283 w 2965142"/>
              <a:gd name="connsiteY1" fmla="*/ 130132 h 1257595"/>
              <a:gd name="connsiteX2" fmla="*/ 2965142 w 2965142"/>
              <a:gd name="connsiteY2" fmla="*/ 41355 h 1257595"/>
              <a:gd name="connsiteX0" fmla="*/ 0 w 2965142"/>
              <a:gd name="connsiteY0" fmla="*/ 1283847 h 1283847"/>
              <a:gd name="connsiteX1" fmla="*/ 1358283 w 2965142"/>
              <a:gd name="connsiteY1" fmla="*/ 156384 h 1283847"/>
              <a:gd name="connsiteX2" fmla="*/ 2965142 w 2965142"/>
              <a:gd name="connsiteY2" fmla="*/ 23219 h 1283847"/>
              <a:gd name="connsiteX0" fmla="*/ 0 w 2965142"/>
              <a:gd name="connsiteY0" fmla="*/ 1587127 h 1587127"/>
              <a:gd name="connsiteX1" fmla="*/ 905522 w 2965142"/>
              <a:gd name="connsiteY1" fmla="*/ 51291 h 1587127"/>
              <a:gd name="connsiteX2" fmla="*/ 2965142 w 2965142"/>
              <a:gd name="connsiteY2" fmla="*/ 326499 h 1587127"/>
              <a:gd name="connsiteX0" fmla="*/ 0 w 2965142"/>
              <a:gd name="connsiteY0" fmla="*/ 1587127 h 1587127"/>
              <a:gd name="connsiteX1" fmla="*/ 905522 w 2965142"/>
              <a:gd name="connsiteY1" fmla="*/ 51291 h 1587127"/>
              <a:gd name="connsiteX2" fmla="*/ 2965142 w 2965142"/>
              <a:gd name="connsiteY2" fmla="*/ 326499 h 1587127"/>
              <a:gd name="connsiteX0" fmla="*/ 0 w 2077375"/>
              <a:gd name="connsiteY0" fmla="*/ 1990647 h 1990647"/>
              <a:gd name="connsiteX1" fmla="*/ 905522 w 2077375"/>
              <a:gd name="connsiteY1" fmla="*/ 454811 h 1990647"/>
              <a:gd name="connsiteX2" fmla="*/ 2077375 w 2077375"/>
              <a:gd name="connsiteY2" fmla="*/ 2050 h 1990647"/>
              <a:gd name="connsiteX0" fmla="*/ 0 w 2077375"/>
              <a:gd name="connsiteY0" fmla="*/ 1988597 h 1988597"/>
              <a:gd name="connsiteX1" fmla="*/ 905522 w 2077375"/>
              <a:gd name="connsiteY1" fmla="*/ 452761 h 1988597"/>
              <a:gd name="connsiteX2" fmla="*/ 2077375 w 2077375"/>
              <a:gd name="connsiteY2" fmla="*/ 0 h 1988597"/>
              <a:gd name="connsiteX0" fmla="*/ 0 w 2077375"/>
              <a:gd name="connsiteY0" fmla="*/ 2001304 h 2001304"/>
              <a:gd name="connsiteX1" fmla="*/ 905522 w 2077375"/>
              <a:gd name="connsiteY1" fmla="*/ 465468 h 2001304"/>
              <a:gd name="connsiteX2" fmla="*/ 2077375 w 2077375"/>
              <a:gd name="connsiteY2" fmla="*/ 12707 h 2001304"/>
              <a:gd name="connsiteX0" fmla="*/ 0 w 2144573"/>
              <a:gd name="connsiteY0" fmla="*/ 2098606 h 2098606"/>
              <a:gd name="connsiteX1" fmla="*/ 905522 w 2144573"/>
              <a:gd name="connsiteY1" fmla="*/ 562770 h 2098606"/>
              <a:gd name="connsiteX2" fmla="*/ 2077375 w 2144573"/>
              <a:gd name="connsiteY2" fmla="*/ 110009 h 2098606"/>
              <a:gd name="connsiteX0" fmla="*/ 0 w 2077375"/>
              <a:gd name="connsiteY0" fmla="*/ 2022354 h 2022354"/>
              <a:gd name="connsiteX1" fmla="*/ 905522 w 2077375"/>
              <a:gd name="connsiteY1" fmla="*/ 486518 h 2022354"/>
              <a:gd name="connsiteX2" fmla="*/ 2077375 w 2077375"/>
              <a:gd name="connsiteY2" fmla="*/ 33757 h 2022354"/>
              <a:gd name="connsiteX0" fmla="*/ 0 w 2077375"/>
              <a:gd name="connsiteY0" fmla="*/ 2003618 h 2003618"/>
              <a:gd name="connsiteX1" fmla="*/ 905522 w 2077375"/>
              <a:gd name="connsiteY1" fmla="*/ 467782 h 2003618"/>
              <a:gd name="connsiteX2" fmla="*/ 2077375 w 2077375"/>
              <a:gd name="connsiteY2" fmla="*/ 15021 h 2003618"/>
              <a:gd name="connsiteX0" fmla="*/ 0 w 1615736"/>
              <a:gd name="connsiteY0" fmla="*/ 1977991 h 1977991"/>
              <a:gd name="connsiteX1" fmla="*/ 905522 w 1615736"/>
              <a:gd name="connsiteY1" fmla="*/ 442155 h 1977991"/>
              <a:gd name="connsiteX2" fmla="*/ 1615736 w 1615736"/>
              <a:gd name="connsiteY2" fmla="*/ 16027 h 1977991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615736"/>
              <a:gd name="connsiteY0" fmla="*/ 1961964 h 1961964"/>
              <a:gd name="connsiteX1" fmla="*/ 905522 w 1615736"/>
              <a:gd name="connsiteY1" fmla="*/ 426128 h 1961964"/>
              <a:gd name="connsiteX2" fmla="*/ 1615736 w 1615736"/>
              <a:gd name="connsiteY2" fmla="*/ 0 h 1961964"/>
              <a:gd name="connsiteX0" fmla="*/ 0 w 1873189"/>
              <a:gd name="connsiteY0" fmla="*/ 2024108 h 2024108"/>
              <a:gd name="connsiteX1" fmla="*/ 905522 w 1873189"/>
              <a:gd name="connsiteY1" fmla="*/ 488272 h 2024108"/>
              <a:gd name="connsiteX2" fmla="*/ 1873189 w 1873189"/>
              <a:gd name="connsiteY2" fmla="*/ 0 h 2024108"/>
              <a:gd name="connsiteX0" fmla="*/ 0 w 1873189"/>
              <a:gd name="connsiteY0" fmla="*/ 2024108 h 2024108"/>
              <a:gd name="connsiteX1" fmla="*/ 976544 w 1873189"/>
              <a:gd name="connsiteY1" fmla="*/ 390618 h 2024108"/>
              <a:gd name="connsiteX2" fmla="*/ 1873189 w 1873189"/>
              <a:gd name="connsiteY2" fmla="*/ 0 h 2024108"/>
              <a:gd name="connsiteX0" fmla="*/ 0 w 2370449"/>
              <a:gd name="connsiteY0" fmla="*/ 2024108 h 2024108"/>
              <a:gd name="connsiteX1" fmla="*/ 2352583 w 2370449"/>
              <a:gd name="connsiteY1" fmla="*/ 239698 h 2024108"/>
              <a:gd name="connsiteX2" fmla="*/ 1873189 w 2370449"/>
              <a:gd name="connsiteY2" fmla="*/ 0 h 2024108"/>
              <a:gd name="connsiteX0" fmla="*/ 0 w 3116063"/>
              <a:gd name="connsiteY0" fmla="*/ 2210539 h 2210539"/>
              <a:gd name="connsiteX1" fmla="*/ 2352583 w 3116063"/>
              <a:gd name="connsiteY1" fmla="*/ 426129 h 2210539"/>
              <a:gd name="connsiteX2" fmla="*/ 3116063 w 3116063"/>
              <a:gd name="connsiteY2" fmla="*/ 0 h 2210539"/>
              <a:gd name="connsiteX0" fmla="*/ 0 w 4065974"/>
              <a:gd name="connsiteY0" fmla="*/ 1935331 h 1935331"/>
              <a:gd name="connsiteX1" fmla="*/ 2352583 w 4065974"/>
              <a:gd name="connsiteY1" fmla="*/ 150921 h 1935331"/>
              <a:gd name="connsiteX2" fmla="*/ 4065974 w 4065974"/>
              <a:gd name="connsiteY2" fmla="*/ 0 h 1935331"/>
              <a:gd name="connsiteX0" fmla="*/ 0 w 4065974"/>
              <a:gd name="connsiteY0" fmla="*/ 1963317 h 1963317"/>
              <a:gd name="connsiteX1" fmla="*/ 2352583 w 4065974"/>
              <a:gd name="connsiteY1" fmla="*/ 178907 h 1963317"/>
              <a:gd name="connsiteX2" fmla="*/ 4065974 w 4065974"/>
              <a:gd name="connsiteY2" fmla="*/ 27986 h 1963317"/>
              <a:gd name="connsiteX0" fmla="*/ 0 w 4065974"/>
              <a:gd name="connsiteY0" fmla="*/ 2172233 h 2172233"/>
              <a:gd name="connsiteX1" fmla="*/ 2618913 w 4065974"/>
              <a:gd name="connsiteY1" fmla="*/ 32716 h 2172233"/>
              <a:gd name="connsiteX2" fmla="*/ 4065974 w 4065974"/>
              <a:gd name="connsiteY2" fmla="*/ 236902 h 2172233"/>
              <a:gd name="connsiteX0" fmla="*/ 0 w 4225772"/>
              <a:gd name="connsiteY0" fmla="*/ 2516594 h 2516594"/>
              <a:gd name="connsiteX1" fmla="*/ 2618913 w 4225772"/>
              <a:gd name="connsiteY1" fmla="*/ 377077 h 2516594"/>
              <a:gd name="connsiteX2" fmla="*/ 4225772 w 4225772"/>
              <a:gd name="connsiteY2" fmla="*/ 13093 h 2516594"/>
              <a:gd name="connsiteX0" fmla="*/ 0 w 4225772"/>
              <a:gd name="connsiteY0" fmla="*/ 2514583 h 2514583"/>
              <a:gd name="connsiteX1" fmla="*/ 2752078 w 4225772"/>
              <a:gd name="connsiteY1" fmla="*/ 446088 h 2514583"/>
              <a:gd name="connsiteX2" fmla="*/ 4225772 w 4225772"/>
              <a:gd name="connsiteY2" fmla="*/ 11082 h 2514583"/>
              <a:gd name="connsiteX0" fmla="*/ 0 w 4225772"/>
              <a:gd name="connsiteY0" fmla="*/ 2516787 h 2516787"/>
              <a:gd name="connsiteX1" fmla="*/ 2752078 w 4225772"/>
              <a:gd name="connsiteY1" fmla="*/ 448292 h 2516787"/>
              <a:gd name="connsiteX2" fmla="*/ 4225772 w 4225772"/>
              <a:gd name="connsiteY2" fmla="*/ 13286 h 2516787"/>
              <a:gd name="connsiteX0" fmla="*/ 0 w 4305671"/>
              <a:gd name="connsiteY0" fmla="*/ 2374020 h 2374020"/>
              <a:gd name="connsiteX1" fmla="*/ 2752078 w 4305671"/>
              <a:gd name="connsiteY1" fmla="*/ 305525 h 2374020"/>
              <a:gd name="connsiteX2" fmla="*/ 4305671 w 4305671"/>
              <a:gd name="connsiteY2" fmla="*/ 21439 h 237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671" h="2374020">
                <a:moveTo>
                  <a:pt x="0" y="2374020"/>
                </a:moveTo>
                <a:cubicBezTo>
                  <a:pt x="176074" y="1848018"/>
                  <a:pt x="2269725" y="505272"/>
                  <a:pt x="2752078" y="305525"/>
                </a:cubicBezTo>
                <a:cubicBezTo>
                  <a:pt x="3136778" y="105777"/>
                  <a:pt x="3383873" y="-60680"/>
                  <a:pt x="4305671" y="21439"/>
                </a:cubicBezTo>
              </a:path>
            </a:pathLst>
          </a:custGeom>
          <a:noFill/>
          <a:ln w="508000">
            <a:solidFill>
              <a:srgbClr val="0070C0">
                <a:alpha val="3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15F776-7BD9-AA01-56F4-58489FE7C233}"/>
              </a:ext>
            </a:extLst>
          </p:cNvPr>
          <p:cNvSpPr/>
          <p:nvPr/>
        </p:nvSpPr>
        <p:spPr>
          <a:xfrm>
            <a:off x="5668764" y="5219700"/>
            <a:ext cx="393995" cy="7500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59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503D9-B3CE-1E12-13CC-A1662D44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Bootstrapping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6D57D9-A575-A7F8-DAF9-99C3F924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Bootstrapping </a:t>
            </a:r>
            <a:r>
              <a:rPr lang="de-DE" dirty="0" err="1"/>
              <a:t>is</a:t>
            </a:r>
            <a:r>
              <a:rPr lang="de-DE" dirty="0"/>
              <a:t> a Golem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/>
                </a:solidFill>
              </a:rPr>
              <a:t>simulate</a:t>
            </a:r>
            <a:r>
              <a:rPr lang="de-DE" dirty="0">
                <a:solidFill>
                  <a:schemeClr val="accent1"/>
                </a:solidFill>
              </a:rPr>
              <a:t> multiple </a:t>
            </a:r>
            <a:r>
              <a:rPr lang="de-DE" dirty="0" err="1">
                <a:solidFill>
                  <a:schemeClr val="accent1"/>
                </a:solidFill>
              </a:rPr>
              <a:t>sampling</a:t>
            </a:r>
            <a:r>
              <a:rPr lang="de-DE" dirty="0"/>
              <a:t>, </a:t>
            </a:r>
            <a:r>
              <a:rPr lang="de-DE" dirty="0" err="1"/>
              <a:t>thereby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richness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sample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, and </a:t>
            </a:r>
            <a:r>
              <a:rPr lang="de-DE" dirty="0" err="1"/>
              <a:t>again</a:t>
            </a:r>
            <a:r>
              <a:rPr lang="de-DE" dirty="0"/>
              <a:t>, and </a:t>
            </a:r>
            <a:r>
              <a:rPr lang="de-DE" dirty="0" err="1"/>
              <a:t>again</a:t>
            </a:r>
            <a:r>
              <a:rPr lang="de-DE" dirty="0"/>
              <a:t> … ?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 </a:t>
            </a:r>
            <a:r>
              <a:rPr lang="en-GB" dirty="0"/>
              <a:t>Resample assemblages to the standardizing size with replacement and calculate species richness. Calculate mean and standard deviation from resamples and compare between sites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97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6818E-92AE-8FC6-265A-C88666DD9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1BD2D-98B0-E552-6E58-55FEA7E5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/>
                </a:solidFill>
              </a:rPr>
              <a:t>Exercise</a:t>
            </a:r>
            <a:r>
              <a:rPr lang="de-DE" dirty="0">
                <a:solidFill>
                  <a:schemeClr val="accent1"/>
                </a:solidFill>
              </a:rPr>
              <a:t> 5 </a:t>
            </a:r>
            <a:r>
              <a:rPr lang="de-DE" dirty="0"/>
              <a:t>- Bootstrapping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F4D1C3-D951-AE6A-9306-F0F1B285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through the 5_exercise_bootstrapping.R script in the </a:t>
            </a:r>
            <a:r>
              <a:rPr lang="en-GB" dirty="0" err="1"/>
              <a:t>Github</a:t>
            </a:r>
            <a:r>
              <a:rPr lang="en-GB" dirty="0"/>
              <a:t> repository </a:t>
            </a:r>
            <a:br>
              <a:rPr lang="en-GB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1740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SoQE palette">
      <a:dk1>
        <a:srgbClr val="1F2937"/>
      </a:dk1>
      <a:lt1>
        <a:srgbClr val="F2F4F2"/>
      </a:lt1>
      <a:dk2>
        <a:srgbClr val="155560"/>
      </a:dk2>
      <a:lt2>
        <a:srgbClr val="A1C3B3"/>
      </a:lt2>
      <a:accent1>
        <a:srgbClr val="509A8E"/>
      </a:accent1>
      <a:accent2>
        <a:srgbClr val="C2A337"/>
      </a:accent2>
      <a:accent3>
        <a:srgbClr val="155560"/>
      </a:accent3>
      <a:accent4>
        <a:srgbClr val="509A8E"/>
      </a:accent4>
      <a:accent5>
        <a:srgbClr val="A1C3B3"/>
      </a:accent5>
      <a:accent6>
        <a:srgbClr val="C2A337"/>
      </a:accent6>
      <a:hlink>
        <a:srgbClr val="A1C3B3"/>
      </a:hlink>
      <a:folHlink>
        <a:srgbClr val="A1C3B3"/>
      </a:folHlink>
    </a:clrScheme>
    <a:fontScheme name="SSoQE fonts">
      <a:majorFont>
        <a:latin typeface="Space Grotesk"/>
        <a:ea typeface=""/>
        <a:cs typeface=""/>
      </a:majorFont>
      <a:minorFont>
        <a:latin typeface="Plus Jakart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648</Words>
  <Application>Microsoft Office PowerPoint</Application>
  <PresentationFormat>Breitbild</PresentationFormat>
  <Paragraphs>90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Aptos</vt:lpstr>
      <vt:lpstr>Arial</vt:lpstr>
      <vt:lpstr>Plus Jakarta Sans</vt:lpstr>
      <vt:lpstr>Space Grotesk</vt:lpstr>
      <vt:lpstr>Wingdings</vt:lpstr>
      <vt:lpstr>Office Theme</vt:lpstr>
      <vt:lpstr>Sample standardization and resampling</vt:lpstr>
      <vt:lpstr>Sample standardisation</vt:lpstr>
      <vt:lpstr>Sample standardisation</vt:lpstr>
      <vt:lpstr>Rarefaction</vt:lpstr>
      <vt:lpstr>Exercise 4 - Rarefaction</vt:lpstr>
      <vt:lpstr>Bootstrapping</vt:lpstr>
      <vt:lpstr>Bootstrapping</vt:lpstr>
      <vt:lpstr>Bootstrapping</vt:lpstr>
      <vt:lpstr>Exercise 5 - Bootstrapping</vt:lpstr>
      <vt:lpstr>Coverage based rarefaction</vt:lpstr>
      <vt:lpstr>Coverage based rarefaction</vt:lpstr>
      <vt:lpstr>Coverage based rarefaction</vt:lpstr>
      <vt:lpstr>Coverage based rarefaction</vt:lpstr>
      <vt:lpstr>Exercise 6 – Coverage based rarefaction</vt:lpstr>
      <vt:lpstr>Spatial thinning</vt:lpstr>
      <vt:lpstr>Spatial thinning</vt:lpstr>
      <vt:lpstr>Spatial thinning</vt:lpstr>
      <vt:lpstr>Spatial thinning</vt:lpstr>
      <vt:lpstr>Spatial thinning</vt:lpstr>
      <vt:lpstr>But are we not loosing data?</vt:lpstr>
      <vt:lpstr>Criticism – Sample standardisation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Gregor Mathes</dc:creator>
  <cp:keywords/>
  <dc:description>generated using python-pptx</dc:description>
  <cp:lastModifiedBy>Mathes, Gregor</cp:lastModifiedBy>
  <cp:revision>12</cp:revision>
  <dcterms:created xsi:type="dcterms:W3CDTF">2013-01-27T09:14:16Z</dcterms:created>
  <dcterms:modified xsi:type="dcterms:W3CDTF">2025-09-11T12:55:18Z</dcterms:modified>
  <cp:category/>
</cp:coreProperties>
</file>